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1219200"/>
            <a:ext cx="4876800" cy="1905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3657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04800" y="5715000"/>
            <a:ext cx="8458200" cy="304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3581400" y="2514600"/>
            <a:ext cx="2971800" cy="3276600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8" name="Rectangle 7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5" name="Rectangle 4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>
            <a:lvl1pPr>
              <a:defRPr>
                <a:latin typeface="Grinche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radley Hand ITC" pitchFamily="66" charset="0"/>
              </a:defRPr>
            </a:lvl1pPr>
            <a:lvl2pPr>
              <a:defRPr>
                <a:latin typeface="Bradley Hand ITC" pitchFamily="66" charset="0"/>
              </a:defRPr>
            </a:lvl2pPr>
            <a:lvl3pPr>
              <a:defRPr>
                <a:latin typeface="Bradley Hand ITC" pitchFamily="66" charset="0"/>
              </a:defRPr>
            </a:lvl3pPr>
            <a:lvl4pPr>
              <a:defRPr>
                <a:latin typeface="Bradley Hand ITC" pitchFamily="66" charset="0"/>
              </a:defRPr>
            </a:lvl4pPr>
            <a:lvl5pPr>
              <a:defRPr>
                <a:latin typeface="Bradley Hand ITC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>
        <p:tmplLst>
          <p:tmpl lvl="1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00166" y="500042"/>
            <a:ext cx="2425680" cy="6945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9600" y="0"/>
            <a:ext cx="1819260" cy="2500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357158" y="2071678"/>
            <a:ext cx="4207039" cy="111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1928794" y="928670"/>
            <a:ext cx="1478149" cy="1194591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8929718" y="428604"/>
            <a:ext cx="214282" cy="64293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11" name="Rectangle 10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7" name="Rectangle 6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6" name="Rectangle 5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5105400"/>
            <a:ext cx="2590800" cy="1752600"/>
            <a:chOff x="6172200" y="5105400"/>
            <a:chExt cx="2590800" cy="1752600"/>
          </a:xfrm>
        </p:grpSpPr>
        <p:sp>
          <p:nvSpPr>
            <p:cNvPr id="9" name="Rectangle 8"/>
            <p:cNvSpPr/>
            <p:nvPr/>
          </p:nvSpPr>
          <p:spPr>
            <a:xfrm>
              <a:off x="7924800" y="5105400"/>
              <a:ext cx="228600" cy="1752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6096000"/>
              <a:ext cx="2590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81800" y="5181600"/>
              <a:ext cx="762000" cy="1066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62800" y="5867400"/>
              <a:ext cx="8382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45000">
              <a:schemeClr val="accent3">
                <a:lumMod val="60000"/>
                <a:lumOff val="40000"/>
              </a:schemeClr>
            </a:gs>
            <a:gs pos="70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0558-683C-4206-9DC3-70F936F286BA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16CA-0043-46D7-819E-6C715B9CC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rinche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Areas of Trapezoids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Arial Narrow" pitchFamily="34" charset="0"/>
                  </a:rPr>
                  <a:t>Theorem 11-5</a:t>
                </a:r>
              </a:p>
              <a:p>
                <a:pPr lvl="1"/>
                <a:r>
                  <a:rPr lang="en-US" dirty="0" smtClean="0">
                    <a:latin typeface="Arial Narrow" pitchFamily="34" charset="0"/>
                  </a:rPr>
                  <a:t>The area of a trapezoid equals half the product of the height and the sum of the </a:t>
                </a:r>
                <a:r>
                  <a:rPr lang="en-US" dirty="0" smtClean="0">
                    <a:latin typeface="Arial Narrow" pitchFamily="34" charset="0"/>
                  </a:rPr>
                  <a:t>bases.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latin typeface="Arial Narrow" pitchFamily="34" charset="0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5335313" y="3292694"/>
            <a:ext cx="2922319" cy="1557754"/>
            <a:chOff x="4610100" y="3324225"/>
            <a:chExt cx="2922319" cy="1557754"/>
          </a:xfrm>
        </p:grpSpPr>
        <p:sp>
          <p:nvSpPr>
            <p:cNvPr id="13" name="Freeform 12"/>
            <p:cNvSpPr/>
            <p:nvPr/>
          </p:nvSpPr>
          <p:spPr>
            <a:xfrm>
              <a:off x="4914900" y="3629025"/>
              <a:ext cx="2286000" cy="914400"/>
            </a:xfrm>
            <a:custGeom>
              <a:avLst/>
              <a:gdLst>
                <a:gd name="connsiteX0" fmla="*/ 0 w 2286000"/>
                <a:gd name="connsiteY0" fmla="*/ 914400 h 914400"/>
                <a:gd name="connsiteX1" fmla="*/ 676272 w 2286000"/>
                <a:gd name="connsiteY1" fmla="*/ 0 h 914400"/>
                <a:gd name="connsiteX2" fmla="*/ 1609728 w 2286000"/>
                <a:gd name="connsiteY2" fmla="*/ 0 h 914400"/>
                <a:gd name="connsiteX3" fmla="*/ 2286000 w 2286000"/>
                <a:gd name="connsiteY3" fmla="*/ 914400 h 914400"/>
                <a:gd name="connsiteX4" fmla="*/ 0 w 2286000"/>
                <a:gd name="connsiteY4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000" h="914400">
                  <a:moveTo>
                    <a:pt x="0" y="914400"/>
                  </a:moveTo>
                  <a:lnTo>
                    <a:pt x="676272" y="0"/>
                  </a:lnTo>
                  <a:lnTo>
                    <a:pt x="1609728" y="0"/>
                  </a:lnTo>
                  <a:lnTo>
                    <a:pt x="2286000" y="914400"/>
                  </a:lnTo>
                  <a:lnTo>
                    <a:pt x="0" y="9144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13" idx="1"/>
              <a:endCxn id="13" idx="3"/>
            </p:cNvCxnSpPr>
            <p:nvPr/>
          </p:nvCxnSpPr>
          <p:spPr>
            <a:xfrm>
              <a:off x="5591172" y="3629025"/>
              <a:ext cx="1609728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600700" y="3629025"/>
              <a:ext cx="1600200" cy="9144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124700" y="3629025"/>
              <a:ext cx="76200" cy="762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0700" y="4467225"/>
              <a:ext cx="76200" cy="762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10100" y="43910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A</a:t>
              </a:r>
              <a:endParaRPr lang="en-US" i="1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72100" y="33242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D</a:t>
              </a:r>
              <a:endParaRPr lang="en-US" i="1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24700" y="44672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B</a:t>
              </a:r>
              <a:endParaRPr lang="en-US" i="1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62700" y="33242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endParaRPr lang="en-US" i="1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0300" y="36290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II</a:t>
              </a:r>
              <a:endParaRPr lang="en-US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76900" y="4010025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endParaRPr lang="en-US" dirty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54286" y="3976271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h</a:t>
              </a:r>
              <a:endParaRPr lang="en-US" sz="16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05500" y="4543425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en-US" sz="16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16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29300" y="3324225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en-US" sz="1600" i="1" baseline="-25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endParaRPr lang="en-US" sz="16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flipV="1">
              <a:off x="6310252" y="4695825"/>
              <a:ext cx="878774" cy="45719"/>
            </a:xfrm>
            <a:custGeom>
              <a:avLst/>
              <a:gdLst>
                <a:gd name="connsiteX0" fmla="*/ 0 w 878774"/>
                <a:gd name="connsiteY0" fmla="*/ 0 h 0"/>
                <a:gd name="connsiteX1" fmla="*/ 866898 w 878774"/>
                <a:gd name="connsiteY1" fmla="*/ 0 h 0"/>
                <a:gd name="connsiteX2" fmla="*/ 878774 w 87877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774">
                  <a:moveTo>
                    <a:pt x="0" y="0"/>
                  </a:moveTo>
                  <a:lnTo>
                    <a:pt x="866898" y="0"/>
                  </a:lnTo>
                  <a:lnTo>
                    <a:pt x="878774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V="1">
              <a:off x="4914900" y="4695824"/>
              <a:ext cx="954974" cy="45719"/>
            </a:xfrm>
            <a:custGeom>
              <a:avLst/>
              <a:gdLst>
                <a:gd name="connsiteX0" fmla="*/ 0 w 878774"/>
                <a:gd name="connsiteY0" fmla="*/ 0 h 0"/>
                <a:gd name="connsiteX1" fmla="*/ 866898 w 878774"/>
                <a:gd name="connsiteY1" fmla="*/ 0 h 0"/>
                <a:gd name="connsiteX2" fmla="*/ 878774 w 87877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774">
                  <a:moveTo>
                    <a:pt x="0" y="0"/>
                  </a:moveTo>
                  <a:lnTo>
                    <a:pt x="866898" y="0"/>
                  </a:lnTo>
                  <a:lnTo>
                    <a:pt x="878774" y="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10942" y="4688898"/>
              <a:ext cx="0" cy="100940"/>
            </a:xfrm>
            <a:custGeom>
              <a:avLst/>
              <a:gdLst>
                <a:gd name="connsiteX0" fmla="*/ 0 w 0"/>
                <a:gd name="connsiteY0" fmla="*/ 0 h 100940"/>
                <a:gd name="connsiteX1" fmla="*/ 0 w 0"/>
                <a:gd name="connsiteY1" fmla="*/ 100940 h 10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940">
                  <a:moveTo>
                    <a:pt x="0" y="0"/>
                  </a:moveTo>
                  <a:lnTo>
                    <a:pt x="0" y="10094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195953" y="4695825"/>
              <a:ext cx="0" cy="100940"/>
            </a:xfrm>
            <a:custGeom>
              <a:avLst/>
              <a:gdLst>
                <a:gd name="connsiteX0" fmla="*/ 0 w 0"/>
                <a:gd name="connsiteY0" fmla="*/ 0 h 100940"/>
                <a:gd name="connsiteX1" fmla="*/ 0 w 0"/>
                <a:gd name="connsiteY1" fmla="*/ 100940 h 10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940">
                  <a:moveTo>
                    <a:pt x="0" y="0"/>
                  </a:moveTo>
                  <a:lnTo>
                    <a:pt x="0" y="10094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51419" y="394460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h</a:t>
              </a:r>
              <a:endParaRPr lang="en-US" sz="1600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1198179" y="3310759"/>
                <a:ext cx="3363311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Given: Trapezoid </a:t>
                </a:r>
                <a:r>
                  <a:rPr lang="en-US" dirty="0">
                    <a:solidFill>
                      <a:srgbClr val="000000"/>
                    </a:solidFill>
                    <a:latin typeface="Cambria" pitchFamily="18" charset="0"/>
                  </a:rPr>
                  <a:t> </a:t>
                </a:r>
                <a:r>
                  <a:rPr lang="en-US" i="1" dirty="0" smtClean="0">
                    <a:solidFill>
                      <a:srgbClr val="000000"/>
                    </a:solidFill>
                    <a:latin typeface="Cambria" pitchFamily="18" charset="0"/>
                  </a:rPr>
                  <a:t>ABCD</a:t>
                </a: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Show: </a:t>
                </a:r>
                <a:r>
                  <a:rPr lang="en-US" dirty="0">
                    <a:latin typeface="Arial Narrow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     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𝐴</m:t>
                    </m:r>
                    <m:r>
                      <a:rPr lang="en-US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rgbClr val="00000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3310759"/>
                <a:ext cx="3363311" cy="7604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33" t="-48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683172" y="4193628"/>
                <a:ext cx="5108028" cy="1982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Plan: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Draw a diagonal from </a:t>
                </a:r>
                <a:r>
                  <a:rPr lang="en-US" i="1" dirty="0" smtClean="0">
                    <a:solidFill>
                      <a:srgbClr val="000000"/>
                    </a:solidFill>
                    <a:latin typeface="Cambria" pitchFamily="18" charset="0"/>
                  </a:rPr>
                  <a:t>D</a:t>
                </a: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 to </a:t>
                </a:r>
                <a:r>
                  <a:rPr lang="en-US" i="1" dirty="0" smtClean="0">
                    <a:solidFill>
                      <a:srgbClr val="000000"/>
                    </a:solidFill>
                    <a:latin typeface="Cambria" pitchFamily="18" charset="0"/>
                  </a:rPr>
                  <a:t>B</a:t>
                </a: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 forming two triangular regions, I and II each with height </a:t>
                </a:r>
                <a:r>
                  <a:rPr lang="en-US" i="1" dirty="0" smtClean="0">
                    <a:solidFill>
                      <a:srgbClr val="000000"/>
                    </a:solidFill>
                    <a:latin typeface="Cambria" pitchFamily="18" charset="0"/>
                  </a:rPr>
                  <a:t>h</a:t>
                </a: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.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Area of trapezoid = Area I + Area II</a:t>
                </a:r>
              </a:p>
              <a:p>
                <a:pPr marL="342900" indent="-342900">
                  <a:tabLst>
                    <a:tab pos="2112963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Cambria" pitchFamily="18" charset="0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en-US" dirty="0" smtClean="0">
                  <a:solidFill>
                    <a:srgbClr val="000000"/>
                  </a:solidFill>
                  <a:latin typeface="Cambria" pitchFamily="18" charset="0"/>
                </a:endParaRPr>
              </a:p>
              <a:p>
                <a:pPr marL="342900" indent="-342900">
                  <a:tabLst>
                    <a:tab pos="2112963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Cambria" pitchFamily="18" charset="0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latin typeface="Cambria" pitchFamily="18" charset="0"/>
                  </a:rPr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rgbClr val="000000"/>
                  </a:solidFill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72" y="4193628"/>
                <a:ext cx="5108028" cy="198259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955" t="-1846" b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A trapezoid has an area of 75 cm</a:t>
            </a:r>
            <a:r>
              <a:rPr lang="en-US" sz="2800" baseline="30000" dirty="0" smtClean="0">
                <a:latin typeface="Arial Narrow" pitchFamily="34" charset="0"/>
              </a:rPr>
              <a:t>2 </a:t>
            </a:r>
            <a:r>
              <a:rPr lang="en-US" sz="2800" dirty="0" smtClean="0">
                <a:latin typeface="Arial Narrow" pitchFamily="34" charset="0"/>
              </a:rPr>
              <a:t>and a height of 5 cm. How long is the median?</a:t>
            </a:r>
          </a:p>
          <a:p>
            <a:r>
              <a:rPr lang="en-US" sz="2800" dirty="0" smtClean="0">
                <a:latin typeface="Arial Narrow" pitchFamily="34" charset="0"/>
              </a:rPr>
              <a:t>Find the area of each trapezoid.</a:t>
            </a:r>
            <a:endParaRPr lang="en-US" sz="2800" dirty="0">
              <a:latin typeface="Arial Narrow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62417" y="3097200"/>
            <a:ext cx="1999397" cy="1543040"/>
            <a:chOff x="1262417" y="3097200"/>
            <a:chExt cx="1999397" cy="1543040"/>
          </a:xfrm>
        </p:grpSpPr>
        <p:sp>
          <p:nvSpPr>
            <p:cNvPr id="7" name="Trapezoid 6"/>
            <p:cNvSpPr/>
            <p:nvPr/>
          </p:nvSpPr>
          <p:spPr>
            <a:xfrm>
              <a:off x="1282889" y="3439236"/>
              <a:ext cx="1951629" cy="1146412"/>
            </a:xfrm>
            <a:prstGeom prst="trapezoid">
              <a:avLst>
                <a:gd name="adj" fmla="val 4642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72854" y="3672680"/>
              <a:ext cx="38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62417" y="3672680"/>
              <a:ext cx="38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91520" y="3097200"/>
              <a:ext cx="388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30657" y="4270908"/>
              <a:ext cx="846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60</a:t>
              </a:r>
              <a:r>
                <a:rPr lang="en-US" dirty="0" smtClean="0">
                  <a:latin typeface="Arial" pitchFamily="34" charset="0"/>
                  <a:cs typeface="Arial" pitchFamily="34" charset="0"/>
                  <a:sym typeface="Symbol"/>
                </a:rPr>
                <a:t>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367284" y="3384644"/>
            <a:ext cx="2750026" cy="1574043"/>
            <a:chOff x="4367284" y="3384644"/>
            <a:chExt cx="2750026" cy="1574043"/>
          </a:xfrm>
        </p:grpSpPr>
        <p:sp>
          <p:nvSpPr>
            <p:cNvPr id="13" name="Rectangle 12"/>
            <p:cNvSpPr/>
            <p:nvPr/>
          </p:nvSpPr>
          <p:spPr>
            <a:xfrm>
              <a:off x="4367284" y="3439236"/>
              <a:ext cx="1487606" cy="1146412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67284" y="4455574"/>
              <a:ext cx="136477" cy="13007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69559" y="3439236"/>
              <a:ext cx="136477" cy="13007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916607" y="3384644"/>
              <a:ext cx="2200703" cy="1574043"/>
              <a:chOff x="4916607" y="3384644"/>
              <a:chExt cx="2200703" cy="1574043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5854890" y="3439236"/>
                <a:ext cx="996286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5854890" y="3439236"/>
                <a:ext cx="996286" cy="1146412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ight Triangle 19"/>
              <p:cNvSpPr/>
              <p:nvPr/>
            </p:nvSpPr>
            <p:spPr>
              <a:xfrm flipV="1">
                <a:off x="5854890" y="3439236"/>
                <a:ext cx="996286" cy="1146412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20" idx="2"/>
              </p:cNvCxnSpPr>
              <p:nvPr/>
            </p:nvCxnSpPr>
            <p:spPr>
              <a:xfrm>
                <a:off x="5854890" y="3439236"/>
                <a:ext cx="0" cy="1146412"/>
              </a:xfrm>
              <a:prstGeom prst="line">
                <a:avLst/>
              </a:prstGeom>
              <a:ln w="19050"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916607" y="4589355"/>
                <a:ext cx="388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71150" y="3384644"/>
                <a:ext cx="846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45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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6295030" y="3912528"/>
                    <a:ext cx="822280" cy="4082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3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e>
                        </m:rad>
                      </m:oMath>
                    </a14:m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mc:Choice>
            <mc:Fallback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95030" y="3912528"/>
                    <a:ext cx="822280" cy="408253"/>
                  </a:xfrm>
                  <a:prstGeom prst="rect">
                    <a:avLst/>
                  </a:prstGeom>
                  <a:blipFill rotWithShape="1">
                    <a:blip r:embed="rId2" cstate="print"/>
                    <a:stretch>
                      <a:fillRect l="-6667" b="-208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Assignments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HW: pp. 436-437  2-26 even, 29, 30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MUST SHOW WORK!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4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">
  <a:themeElements>
    <a:clrScheme name="Fresh">
      <a:dk1>
        <a:srgbClr val="FF0000"/>
      </a:dk1>
      <a:lt1>
        <a:sysClr val="window" lastClr="FFFFFF"/>
      </a:lt1>
      <a:dk2>
        <a:srgbClr val="FF0000"/>
      </a:dk2>
      <a:lt2>
        <a:srgbClr val="F8F8F8"/>
      </a:lt2>
      <a:accent1>
        <a:srgbClr val="0070C0"/>
      </a:accent1>
      <a:accent2>
        <a:srgbClr val="00B0F0"/>
      </a:accent2>
      <a:accent3>
        <a:srgbClr val="00B050"/>
      </a:accent3>
      <a:accent4>
        <a:srgbClr val="92D050"/>
      </a:accent4>
      <a:accent5>
        <a:srgbClr val="FFFF00"/>
      </a:accent5>
      <a:accent6>
        <a:srgbClr val="FFC000"/>
      </a:accent6>
      <a:hlink>
        <a:srgbClr val="7030A0"/>
      </a:hlink>
      <a:folHlink>
        <a:srgbClr val="C00000"/>
      </a:folHlink>
    </a:clrScheme>
    <a:fontScheme name="Bloc">
      <a:majorFont>
        <a:latin typeface="Grinched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</Template>
  <TotalTime>136</TotalTime>
  <Words>68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bloc</vt:lpstr>
      <vt:lpstr>11-3 Areas of Trapezoids</vt:lpstr>
      <vt:lpstr>Examples</vt:lpstr>
      <vt:lpstr>Assignments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11-3 Areas of Trapezoids</dc:title>
  <dc:creator>Lillian M Rogers</dc:creator>
  <cp:lastModifiedBy>Heather</cp:lastModifiedBy>
  <cp:revision>13</cp:revision>
  <dcterms:created xsi:type="dcterms:W3CDTF">2009-04-19T21:08:39Z</dcterms:created>
  <dcterms:modified xsi:type="dcterms:W3CDTF">2013-03-12T02:07:08Z</dcterms:modified>
</cp:coreProperties>
</file>