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12"/>
    <a:srgbClr val="B2FE66"/>
    <a:srgbClr val="9BF2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>
              <a:buClr>
                <a:srgbClr val="741268"/>
              </a:buClr>
              <a:buSzPct val="65000"/>
              <a:buFont typeface="Wingdings 3" pitchFamily="18" charset="2"/>
              <a:buChar char="à"/>
            </a:pPr>
            <a:r>
              <a:rPr lang="en-US" b="1" dirty="0" smtClean="0"/>
              <a:t>Text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dirty="0" smtClean="0"/>
              <a:t>Subtext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54B63-E236-4DB1-8F84-0597F845F18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5804-4A41-4FC0-9CEE-B09D2210E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>
            <a:off x="380010" y="323685"/>
            <a:ext cx="8306790" cy="6032665"/>
          </a:xfrm>
          <a:prstGeom prst="round2DiagRect">
            <a:avLst/>
          </a:prstGeom>
          <a:solidFill>
            <a:schemeClr val="bg1">
              <a:alpha val="24000"/>
            </a:schemeClr>
          </a:solidFill>
          <a:ln w="50800" cap="rnd" cmpd="sng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334851" y="553792"/>
            <a:ext cx="8293993" cy="1880315"/>
          </a:xfrm>
          <a:prstGeom prst="doubleWave">
            <a:avLst>
              <a:gd name="adj1" fmla="val 7864"/>
              <a:gd name="adj2" fmla="val -2373"/>
            </a:avLst>
          </a:prstGeom>
          <a:gradFill>
            <a:gsLst>
              <a:gs pos="0">
                <a:schemeClr val="accent6">
                  <a:lumMod val="50000"/>
                  <a:alpha val="74000"/>
                </a:schemeClr>
              </a:gs>
              <a:gs pos="50000">
                <a:schemeClr val="accent6">
                  <a:lumMod val="75000"/>
                  <a:alpha val="70000"/>
                </a:schemeClr>
              </a:gs>
              <a:gs pos="100000">
                <a:schemeClr val="accent6">
                  <a:lumMod val="40000"/>
                  <a:lumOff val="60000"/>
                  <a:alpha val="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11-4 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Areas of Regular Polygons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765" y="2124364"/>
            <a:ext cx="813008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regular polygon is both _____________ and _____________.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regular polygon can be ______________ in a circle.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__________ of a regular polygon is the center of the circumscribed circle.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__________ of a regular polygon is the distance from the center to a vertex.</a:t>
            </a:r>
            <a:endParaRPr lang="en-US" sz="2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9016" y="208742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equilateral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1307" y="250143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equiangular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5508" y="302465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inscribed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1015" y="394718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center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1015" y="4889287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radius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74256"/>
            <a:ext cx="4038600" cy="545190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central angle </a:t>
            </a:r>
            <a:r>
              <a:rPr lang="en-US" dirty="0" smtClean="0"/>
              <a:t>of a regular polygon is an angle formed by two radii drawn to two </a:t>
            </a:r>
            <a:r>
              <a:rPr lang="en-US" i="1" dirty="0" smtClean="0">
                <a:solidFill>
                  <a:srgbClr val="0070C0"/>
                </a:solidFill>
              </a:rPr>
              <a:t>consecutive</a:t>
            </a:r>
            <a:r>
              <a:rPr lang="en-US" dirty="0" smtClean="0"/>
              <a:t> vertices.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apothem</a:t>
            </a:r>
            <a:r>
              <a:rPr lang="en-US" dirty="0" smtClean="0"/>
              <a:t> of a regular polygon is the distance from the center to a side.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74256"/>
            <a:ext cx="4038600" cy="54519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Center:</a:t>
            </a:r>
          </a:p>
          <a:p>
            <a:pPr>
              <a:buNone/>
            </a:pPr>
            <a:r>
              <a:rPr lang="en-US" dirty="0" smtClean="0"/>
              <a:t>Radius:</a:t>
            </a:r>
          </a:p>
          <a:p>
            <a:pPr>
              <a:buNone/>
            </a:pPr>
            <a:r>
              <a:rPr lang="en-US" dirty="0" smtClean="0"/>
              <a:t>Central Angle:</a:t>
            </a:r>
          </a:p>
          <a:p>
            <a:pPr>
              <a:buNone/>
            </a:pPr>
            <a:r>
              <a:rPr lang="en-US" dirty="0" smtClean="0"/>
              <a:t>Apothem: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79149" y="4105335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E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239337" y="3131020"/>
            <a:ext cx="2299856" cy="2318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5239337" y="3315748"/>
            <a:ext cx="2299856" cy="1948872"/>
          </a:xfrm>
          <a:prstGeom prst="hexagon">
            <a:avLst>
              <a:gd name="adj" fmla="val 26896"/>
              <a:gd name="vf" fmla="val 115470"/>
            </a:avLst>
          </a:prstGeom>
          <a:solidFill>
            <a:srgbClr val="EED4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56874" y="427637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0" idx="2"/>
            <a:endCxn id="10" idx="5"/>
          </p:cNvCxnSpPr>
          <p:nvPr/>
        </p:nvCxnSpPr>
        <p:spPr>
          <a:xfrm rot="5400000" flipH="1" flipV="1">
            <a:off x="5414829" y="3664425"/>
            <a:ext cx="1948872" cy="125151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  <a:endCxn id="10" idx="0"/>
          </p:cNvCxnSpPr>
          <p:nvPr/>
        </p:nvCxnSpPr>
        <p:spPr>
          <a:xfrm rot="10800000" flipH="1">
            <a:off x="6356873" y="4290185"/>
            <a:ext cx="1182319" cy="905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2"/>
            <a:endCxn id="10" idx="1"/>
          </p:cNvCxnSpPr>
          <p:nvPr/>
        </p:nvCxnSpPr>
        <p:spPr>
          <a:xfrm rot="10800000" flipH="1" flipV="1">
            <a:off x="6356874" y="4299234"/>
            <a:ext cx="658150" cy="965385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375411" y="4294802"/>
            <a:ext cx="0" cy="960582"/>
          </a:xfrm>
          <a:custGeom>
            <a:avLst/>
            <a:gdLst>
              <a:gd name="connsiteX0" fmla="*/ 0 w 0"/>
              <a:gd name="connsiteY0" fmla="*/ 0 h 960582"/>
              <a:gd name="connsiteX1" fmla="*/ 0 w 0"/>
              <a:gd name="connsiteY1" fmla="*/ 960582 h 960582"/>
              <a:gd name="connsiteX2" fmla="*/ 0 w 0"/>
              <a:gd name="connsiteY2" fmla="*/ 960582 h 960582"/>
              <a:gd name="connsiteX3" fmla="*/ 0 w 0"/>
              <a:gd name="connsiteY3" fmla="*/ 960582 h 96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h="960582">
                <a:moveTo>
                  <a:pt x="0" y="0"/>
                </a:moveTo>
                <a:lnTo>
                  <a:pt x="0" y="960582"/>
                </a:lnTo>
                <a:lnTo>
                  <a:pt x="0" y="960582"/>
                </a:lnTo>
                <a:lnTo>
                  <a:pt x="0" y="960582"/>
                </a:lnTo>
              </a:path>
            </a:pathLst>
          </a:cu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75411" y="5135311"/>
            <a:ext cx="138546" cy="12930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07554" y="4091709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H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25662" y="3057132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O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0719" y="4128192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G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23360" y="5209199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A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78787" y="5209199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X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3442" y="3029424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N</a:t>
            </a:r>
            <a:endParaRPr lang="en-US" i="1" dirty="0"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1445" y="5172255"/>
            <a:ext cx="51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" pitchFamily="18" charset="0"/>
              </a:rPr>
              <a:t>M</a:t>
            </a:r>
            <a:endParaRPr lang="en-US" i="1" dirty="0">
              <a:latin typeface="Cambria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389265" y="3315748"/>
            <a:ext cx="1103532" cy="983486"/>
            <a:chOff x="6389265" y="3315748"/>
            <a:chExt cx="1103532" cy="983486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6389265" y="3315748"/>
              <a:ext cx="625759" cy="98348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6416241" y="4290001"/>
              <a:ext cx="1076556" cy="923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H="1">
            <a:off x="6375411" y="4299237"/>
            <a:ext cx="4322" cy="965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3640" y="646545"/>
                <a:ext cx="8152326" cy="5599710"/>
              </a:xfrm>
            </p:spPr>
            <p:txBody>
              <a:bodyPr>
                <a:normAutofit lnSpcReduction="10000"/>
              </a:bodyPr>
              <a:lstStyle/>
              <a:p>
                <a:pPr>
                  <a:buClr>
                    <a:srgbClr val="741268"/>
                  </a:buClr>
                  <a:buSzPct val="65000"/>
                  <a:buFont typeface="Wingdings 3" pitchFamily="18" charset="2"/>
                  <a:buChar char="à"/>
                </a:pPr>
                <a:r>
                  <a:rPr lang="en-US" b="1" dirty="0" smtClean="0"/>
                  <a:t>Theorem 11-6</a:t>
                </a:r>
              </a:p>
              <a:p>
                <a:pPr lvl="1">
                  <a:buClr>
                    <a:schemeClr val="accent6">
                      <a:lumMod val="50000"/>
                    </a:schemeClr>
                  </a:buClr>
                  <a:buBlip>
                    <a:blip r:embed="rId2"/>
                  </a:buBlip>
                </a:pPr>
                <a:r>
                  <a:rPr lang="en-US" dirty="0" smtClean="0"/>
                  <a:t>The area of a regular polygon is equal to half the product of the apothem and the perimeter.</a:t>
                </a:r>
              </a:p>
              <a:p>
                <a:pPr lvl="3">
                  <a:buClr>
                    <a:schemeClr val="accent6">
                      <a:lumMod val="50000"/>
                    </a:schemeClr>
                  </a:buClr>
                  <a:buBlip>
                    <a:blip r:embed="rId2"/>
                  </a:buBlip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𝑎𝑝</m:t>
                    </m:r>
                  </m:oMath>
                </a14:m>
                <a:endParaRPr lang="en-US" dirty="0" smtClean="0"/>
              </a:p>
              <a:p>
                <a:pPr lvl="3">
                  <a:buClr>
                    <a:schemeClr val="accent6">
                      <a:lumMod val="50000"/>
                    </a:schemeClr>
                  </a:buClr>
                  <a:buBlip>
                    <a:blip r:embed="rId2"/>
                  </a:buBlip>
                </a:pPr>
                <a:endParaRPr lang="en-US" dirty="0" smtClean="0"/>
              </a:p>
              <a:p>
                <a:pPr marL="0" lvl="0" indent="0"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  <a:tabLst>
                    <a:tab pos="3086100" algn="l"/>
                  </a:tabLst>
                </a:pPr>
                <a:r>
                  <a:rPr lang="en-US" sz="2800" dirty="0" smtClean="0">
                    <a:latin typeface="Cambria" pitchFamily="18" charset="0"/>
                  </a:rPr>
                  <a:t>Example 1: </a:t>
                </a:r>
                <a:r>
                  <a:rPr lang="en-US" sz="2800" dirty="0" smtClean="0">
                    <a:latin typeface="Cambria" pitchFamily="18" charset="0"/>
                    <a:ea typeface="Times New Roman" pitchFamily="18" charset="0"/>
                  </a:rPr>
                  <a:t>Find the perimeter and area of a regular triangle with apothem 9.</a:t>
                </a:r>
                <a:endParaRPr lang="en-US" sz="2800" dirty="0" smtClean="0">
                  <a:latin typeface="Cambria" pitchFamily="18" charset="0"/>
                </a:endParaRPr>
              </a:p>
              <a:p>
                <a:pPr marL="3600450" lvl="0" indent="-360045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tabLst>
                    <a:tab pos="3600450" algn="l"/>
                  </a:tabLst>
                </a:pPr>
                <a:r>
                  <a:rPr lang="en-US" sz="2400" dirty="0" smtClean="0">
                    <a:latin typeface="Arial" pitchFamily="34" charset="0"/>
                    <a:ea typeface="Times New Roman" pitchFamily="18" charset="0"/>
                  </a:rPr>
                  <a:t>	</a:t>
                </a:r>
                <a:r>
                  <a:rPr lang="en-US" sz="2400" dirty="0" smtClean="0">
                    <a:latin typeface="Cambria" pitchFamily="18" charset="0"/>
                    <a:ea typeface="Times New Roman" pitchFamily="18" charset="0"/>
                  </a:rPr>
                  <a:t>When the radius and apothem of an equilateral triangle are drawn, a ________________ triangle is formed.</a:t>
                </a:r>
                <a:endParaRPr lang="en-US" sz="2400" dirty="0" smtClean="0">
                  <a:latin typeface="Cambria" pitchFamily="18" charset="0"/>
                </a:endParaRPr>
              </a:p>
              <a:p>
                <a:pPr marL="3600450" lvl="0" indent="-360045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tabLst>
                    <a:tab pos="3600450" algn="l"/>
                  </a:tabLst>
                </a:pPr>
                <a:r>
                  <a:rPr lang="en-US" sz="2400" dirty="0" smtClean="0">
                    <a:latin typeface="Cambria" pitchFamily="18" charset="0"/>
                    <a:ea typeface="Times New Roman" pitchFamily="18" charset="0"/>
                  </a:rPr>
                  <a:t>	Solve for </a:t>
                </a:r>
                <a:r>
                  <a:rPr lang="en-US" sz="2400" i="1" dirty="0" smtClean="0">
                    <a:latin typeface="Cambria" pitchFamily="18" charset="0"/>
                    <a:ea typeface="Times New Roman" pitchFamily="18" charset="0"/>
                  </a:rPr>
                  <a:t>s</a:t>
                </a:r>
                <a:r>
                  <a:rPr lang="en-US" sz="2400" dirty="0" smtClean="0">
                    <a:latin typeface="Cambria" pitchFamily="18" charset="0"/>
                    <a:ea typeface="Times New Roman" pitchFamily="18" charset="0"/>
                  </a:rPr>
                  <a:t>, then </a:t>
                </a:r>
                <a:r>
                  <a:rPr lang="en-US" sz="2400" i="1" dirty="0" smtClean="0">
                    <a:latin typeface="Cambria" pitchFamily="18" charset="0"/>
                    <a:ea typeface="Times New Roman" pitchFamily="18" charset="0"/>
                  </a:rPr>
                  <a:t>p</a:t>
                </a:r>
                <a:r>
                  <a:rPr lang="en-US" sz="2400" dirty="0" smtClean="0">
                    <a:latin typeface="Cambria" pitchFamily="18" charset="0"/>
                    <a:ea typeface="Times New Roman" pitchFamily="18" charset="0"/>
                  </a:rPr>
                  <a:t>, then </a:t>
                </a:r>
                <a:r>
                  <a:rPr lang="en-US" sz="2400" i="1" dirty="0" smtClean="0">
                    <a:latin typeface="Cambria" pitchFamily="18" charset="0"/>
                    <a:ea typeface="Times New Roman" pitchFamily="18" charset="0"/>
                  </a:rPr>
                  <a:t>A</a:t>
                </a:r>
                <a:r>
                  <a:rPr lang="en-US" sz="2400" dirty="0" smtClean="0">
                    <a:latin typeface="Cambria" pitchFamily="18" charset="0"/>
                    <a:ea typeface="Times New Roman" pitchFamily="18" charset="0"/>
                  </a:rPr>
                  <a:t>.</a:t>
                </a:r>
                <a:endParaRPr lang="en-US" sz="2400" dirty="0" smtClean="0">
                  <a:latin typeface="Cambria" pitchFamily="18" charset="0"/>
                </a:endParaRPr>
              </a:p>
              <a:p>
                <a:pPr lvl="1">
                  <a:buClr>
                    <a:schemeClr val="accent6">
                      <a:lumMod val="50000"/>
                    </a:schemeClr>
                  </a:buClr>
                  <a:buBlip>
                    <a:blip r:embed="rId2"/>
                  </a:buBlip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640" y="646545"/>
                <a:ext cx="8152326" cy="5599710"/>
              </a:xfrm>
              <a:blipFill rotWithShape="1">
                <a:blip r:embed="rId3" cstate="print"/>
                <a:stretch>
                  <a:fillRect l="-1496" t="-2285" r="-1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1464767" y="3847617"/>
            <a:ext cx="2427287" cy="2070100"/>
            <a:chOff x="2565" y="3882"/>
            <a:chExt cx="2362" cy="2014"/>
          </a:xfrm>
        </p:grpSpPr>
        <p:sp>
          <p:nvSpPr>
            <p:cNvPr id="10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565" y="3882"/>
              <a:ext cx="2362" cy="20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2593" y="3912"/>
              <a:ext cx="2306" cy="1974"/>
              <a:chOff x="2593" y="3912"/>
              <a:chExt cx="2306" cy="1974"/>
            </a:xfrm>
          </p:grpSpPr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603" y="5743"/>
                <a:ext cx="143" cy="14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2593" y="3912"/>
                <a:ext cx="2306" cy="1974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 flipH="1">
                <a:off x="3717" y="5181"/>
                <a:ext cx="71" cy="71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3746" y="5217"/>
                <a:ext cx="1" cy="6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V="1">
                <a:off x="2598" y="5217"/>
                <a:ext cx="1148" cy="6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3693" y="5290"/>
                <a:ext cx="460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48133" tIns="74066" rIns="148133" bIns="740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2806" y="4653"/>
                <a:ext cx="460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48133" tIns="74066" rIns="148133" bIns="740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4319" y="4693"/>
                <a:ext cx="460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48133" tIns="74066" rIns="148133" bIns="7406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457200"/>
            <a:ext cx="33009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6100" y="4539370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30-60-90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45460" y="918865"/>
            <a:ext cx="775626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Example 2: Find the apothem and radius of a regular quadrilateral with area 100.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6385" name="Group 1"/>
          <p:cNvGrpSpPr>
            <a:grpSpLocks noChangeAspect="1"/>
          </p:cNvGrpSpPr>
          <p:nvPr/>
        </p:nvGrpSpPr>
        <p:grpSpPr bwMode="auto">
          <a:xfrm>
            <a:off x="913148" y="2780447"/>
            <a:ext cx="2470150" cy="2085975"/>
            <a:chOff x="1879" y="2734"/>
            <a:chExt cx="2753" cy="2324"/>
          </a:xfrm>
        </p:grpSpPr>
        <p:sp>
          <p:nvSpPr>
            <p:cNvPr id="1639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879" y="2734"/>
              <a:ext cx="2753" cy="232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386" name="Group 2"/>
            <p:cNvGrpSpPr>
              <a:grpSpLocks/>
            </p:cNvGrpSpPr>
            <p:nvPr/>
          </p:nvGrpSpPr>
          <p:grpSpPr bwMode="auto">
            <a:xfrm>
              <a:off x="1879" y="2744"/>
              <a:ext cx="2743" cy="2304"/>
              <a:chOff x="1879" y="2744"/>
              <a:chExt cx="2743" cy="2304"/>
            </a:xfrm>
          </p:grpSpPr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2316" y="2744"/>
                <a:ext cx="2306" cy="229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>
                <a:off x="3454" y="3882"/>
                <a:ext cx="0" cy="1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3311" y="4896"/>
                <a:ext cx="143" cy="14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 flipH="1">
                <a:off x="2305" y="3882"/>
                <a:ext cx="1159" cy="116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89" name="Text Box 5"/>
              <p:cNvSpPr txBox="1">
                <a:spLocks noChangeArrowheads="1"/>
              </p:cNvSpPr>
              <p:nvPr/>
            </p:nvSpPr>
            <p:spPr bwMode="auto">
              <a:xfrm>
                <a:off x="1879" y="3590"/>
                <a:ext cx="605" cy="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8930" tIns="64465" rIns="128930" bIns="6446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88" name="Text Box 4"/>
              <p:cNvSpPr txBox="1">
                <a:spLocks noChangeArrowheads="1"/>
              </p:cNvSpPr>
              <p:nvPr/>
            </p:nvSpPr>
            <p:spPr bwMode="auto">
              <a:xfrm>
                <a:off x="2588" y="3933"/>
                <a:ext cx="605" cy="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8930" tIns="64465" rIns="128930" bIns="6446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6387" name="Text Box 3"/>
              <p:cNvSpPr txBox="1">
                <a:spLocks noChangeArrowheads="1"/>
              </p:cNvSpPr>
              <p:nvPr/>
            </p:nvSpPr>
            <p:spPr bwMode="auto">
              <a:xfrm>
                <a:off x="3371" y="4152"/>
                <a:ext cx="605" cy="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28930" tIns="64465" rIns="128930" bIns="6446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457200"/>
            <a:ext cx="3070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48897" y="1960118"/>
            <a:ext cx="4152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575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When the radius and apothem of a square are drawn, a ________________ triangle is formed.</a:t>
            </a:r>
            <a:endParaRPr lang="en-US" sz="24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8575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Solve for </a:t>
            </a:r>
            <a:r>
              <a:rPr lang="en-US" sz="2400" i="1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s</a:t>
            </a: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, then </a:t>
            </a:r>
            <a:r>
              <a:rPr lang="en-US" sz="2400" i="1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a</a:t>
            </a: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, then </a:t>
            </a:r>
            <a:r>
              <a:rPr lang="en-US" sz="2400" i="1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r</a:t>
            </a: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ea typeface="Times New Roman" pitchFamily="18" charset="0"/>
              </a:rPr>
              <a:t>.</a:t>
            </a:r>
            <a:endParaRPr lang="en-US" sz="2400" dirty="0" smtClean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1025" y="3074905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45-45-90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59617" y="1468419"/>
            <a:ext cx="797437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Example 3: Find the area of a regular hexagon with side 12.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7409" name="Group 1"/>
          <p:cNvGrpSpPr>
            <a:grpSpLocks noChangeAspect="1"/>
          </p:cNvGrpSpPr>
          <p:nvPr/>
        </p:nvGrpSpPr>
        <p:grpSpPr bwMode="auto">
          <a:xfrm>
            <a:off x="943744" y="3097213"/>
            <a:ext cx="2871788" cy="2460625"/>
            <a:chOff x="1572" y="8490"/>
            <a:chExt cx="4522" cy="3876"/>
          </a:xfrm>
        </p:grpSpPr>
        <p:sp>
          <p:nvSpPr>
            <p:cNvPr id="1741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572" y="8490"/>
              <a:ext cx="4522" cy="387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829" y="11811"/>
              <a:ext cx="179" cy="1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1937" y="8810"/>
              <a:ext cx="3802" cy="3187"/>
            </a:xfrm>
            <a:prstGeom prst="hexagon">
              <a:avLst>
                <a:gd name="adj" fmla="val 29824"/>
                <a:gd name="vf" fmla="val 11547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 flipH="1" flipV="1">
              <a:off x="3821" y="10326"/>
              <a:ext cx="3" cy="16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3822" y="10403"/>
              <a:ext cx="965" cy="15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3792" y="10374"/>
              <a:ext cx="67" cy="6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4223" y="10752"/>
              <a:ext cx="553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6603" tIns="43301" rIns="86603" bIns="4330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3440" y="11000"/>
              <a:ext cx="554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6603" tIns="43301" rIns="86603" bIns="4330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5164" y="11059"/>
              <a:ext cx="930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6603" tIns="43301" rIns="86603" bIns="4330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270785" y="2419783"/>
            <a:ext cx="416320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086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When the apothem and the radius in a regular hexagon are drawn a _____________ triangle is formed.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Find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, then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, then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2776" y="3550024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30-60-90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CW/HW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CW: p. 442 – 443 (Classroom Exercises)</a:t>
            </a:r>
          </a:p>
          <a:p>
            <a:pPr lvl="1"/>
            <a:r>
              <a:rPr lang="en-US" dirty="0" smtClean="0"/>
              <a:t>#1-9</a:t>
            </a:r>
          </a:p>
          <a:p>
            <a:r>
              <a:rPr lang="en-US" dirty="0" smtClean="0"/>
              <a:t>HW: p. 443-444</a:t>
            </a:r>
          </a:p>
          <a:p>
            <a:pPr lvl="1"/>
            <a:r>
              <a:rPr lang="en-US" dirty="0" smtClean="0"/>
              <a:t>#2-16 even, 18-21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ier Mâché design for multi-purpose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 Mâché design for multi-purpose presentations</Template>
  <TotalTime>566</TotalTime>
  <Words>231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Papier Mâché design for multi-purpose presentations</vt:lpstr>
      <vt:lpstr>Slide 1</vt:lpstr>
      <vt:lpstr>Slide 2</vt:lpstr>
      <vt:lpstr>Slide 3</vt:lpstr>
      <vt:lpstr>Slide 4</vt:lpstr>
      <vt:lpstr>Slide 5</vt:lpstr>
      <vt:lpstr>CW/HW</vt:lpstr>
    </vt:vector>
  </TitlesOfParts>
  <Company>Alachua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ACPS</dc:creator>
  <cp:lastModifiedBy>Heather</cp:lastModifiedBy>
  <cp:revision>31</cp:revision>
  <dcterms:created xsi:type="dcterms:W3CDTF">2009-04-20T16:46:37Z</dcterms:created>
  <dcterms:modified xsi:type="dcterms:W3CDTF">2013-03-12T02:08:19Z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TC300037491033</vt:lpwstr>
  </property>
</Properties>
</file>