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20967-941E-4CBB-A2F6-91269F93D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395B-A350-49B1-BE05-6305A4AA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33EA-8CBE-4DA3-9CC4-7BB40F55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032CC-7E44-4FF5-9A89-3F713A0D8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10B49-6E60-47E5-9778-5E25D4A4B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B8A34-DCFA-483D-9439-B83B6B696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8D2E3-F5A1-463C-A903-152579134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5044-13E2-44B4-A03E-DF675339C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C51C-C505-419A-A2E8-08F8FEC64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C97E-77D7-4116-B06A-23001719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B4C3D-48BD-4AD9-A523-D35AA6712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AB5AEE-07F4-4EA1-93E1-2796A587D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9-2 Tangents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4343400" cy="3352800"/>
          </a:xfrm>
        </p:spPr>
        <p:txBody>
          <a:bodyPr/>
          <a:lstStyle/>
          <a:p>
            <a:pPr eaLnBrk="1" hangingPunct="1"/>
            <a:r>
              <a:rPr lang="en-US" smtClean="0"/>
              <a:t>Theorem 9-1 (p. 333)</a:t>
            </a:r>
          </a:p>
          <a:p>
            <a:pPr eaLnBrk="1" hangingPunct="1"/>
            <a:r>
              <a:rPr lang="en-US" smtClean="0"/>
              <a:t>If a line is tangent to a circle, then the line is perpendicular to the radius drawn to the point of tangency.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776913" y="2725738"/>
            <a:ext cx="3205162" cy="2733675"/>
            <a:chOff x="3639" y="1717"/>
            <a:chExt cx="2019" cy="1722"/>
          </a:xfrm>
        </p:grpSpPr>
        <p:grpSp>
          <p:nvGrpSpPr>
            <p:cNvPr id="3077" name="Group 29"/>
            <p:cNvGrpSpPr>
              <a:grpSpLocks/>
            </p:cNvGrpSpPr>
            <p:nvPr/>
          </p:nvGrpSpPr>
          <p:grpSpPr bwMode="auto">
            <a:xfrm>
              <a:off x="3639" y="1717"/>
              <a:ext cx="2019" cy="1722"/>
              <a:chOff x="3741" y="1867"/>
              <a:chExt cx="2019" cy="1722"/>
            </a:xfrm>
          </p:grpSpPr>
          <p:sp>
            <p:nvSpPr>
              <p:cNvPr id="3079" name="Oval 30"/>
              <p:cNvSpPr>
                <a:spLocks noChangeArrowheads="1"/>
              </p:cNvSpPr>
              <p:nvPr/>
            </p:nvSpPr>
            <p:spPr bwMode="auto">
              <a:xfrm>
                <a:off x="4587" y="30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0" name="Group 31"/>
              <p:cNvGrpSpPr>
                <a:grpSpLocks/>
              </p:cNvGrpSpPr>
              <p:nvPr/>
            </p:nvGrpSpPr>
            <p:grpSpPr bwMode="auto">
              <a:xfrm>
                <a:off x="3741" y="1867"/>
                <a:ext cx="2019" cy="1722"/>
                <a:chOff x="3741" y="1873"/>
                <a:chExt cx="2019" cy="1722"/>
              </a:xfrm>
            </p:grpSpPr>
            <p:sp>
              <p:nvSpPr>
                <p:cNvPr id="3081" name="Rectangle 32"/>
                <p:cNvSpPr>
                  <a:spLocks noChangeArrowheads="1"/>
                </p:cNvSpPr>
                <p:nvPr/>
              </p:nvSpPr>
              <p:spPr bwMode="auto">
                <a:xfrm>
                  <a:off x="3741" y="1873"/>
                  <a:ext cx="1872" cy="16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None/>
                  </a:pPr>
                  <a:endParaRPr lang="en-US" sz="2900"/>
                </a:p>
              </p:txBody>
            </p:sp>
            <p:sp>
              <p:nvSpPr>
                <p:cNvPr id="3082" name="Oval 33"/>
                <p:cNvSpPr>
                  <a:spLocks noChangeArrowheads="1"/>
                </p:cNvSpPr>
                <p:nvPr/>
              </p:nvSpPr>
              <p:spPr bwMode="auto">
                <a:xfrm>
                  <a:off x="4027" y="2447"/>
                  <a:ext cx="1148" cy="11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34"/>
                <p:cNvSpPr>
                  <a:spLocks noChangeShapeType="1"/>
                </p:cNvSpPr>
                <p:nvPr/>
              </p:nvSpPr>
              <p:spPr bwMode="auto">
                <a:xfrm>
                  <a:off x="4337" y="2080"/>
                  <a:ext cx="1247" cy="969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600" y="2564"/>
                  <a:ext cx="354" cy="500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386" y="2940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/>
                    <a:t>O</a:t>
                  </a:r>
                </a:p>
              </p:txBody>
            </p:sp>
            <p:sp>
              <p:nvSpPr>
                <p:cNvPr id="308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908" y="2374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/>
                    <a:t>P</a:t>
                  </a:r>
                </a:p>
              </p:txBody>
            </p:sp>
            <p:sp>
              <p:nvSpPr>
                <p:cNvPr id="308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534" y="2908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/>
                    <a:t>m</a:t>
                  </a:r>
                </a:p>
              </p:txBody>
            </p:sp>
          </p:grpSp>
        </p:grpSp>
        <p:sp>
          <p:nvSpPr>
            <p:cNvPr id="3078" name="Rectangle 39"/>
            <p:cNvSpPr>
              <a:spLocks noChangeArrowheads="1"/>
            </p:cNvSpPr>
            <p:nvPr/>
          </p:nvSpPr>
          <p:spPr bwMode="auto">
            <a:xfrm rot="-3196544">
              <a:off x="4832" y="2416"/>
              <a:ext cx="56" cy="56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Corollary (p. 333)</a:t>
            </a:r>
          </a:p>
        </p:txBody>
      </p:sp>
      <p:sp>
        <p:nvSpPr>
          <p:cNvPr id="8808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193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Tangents to a circle from a point are congruent.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198813" y="2473325"/>
            <a:ext cx="3297237" cy="1646238"/>
            <a:chOff x="2189" y="1804"/>
            <a:chExt cx="2077" cy="1037"/>
          </a:xfrm>
        </p:grpSpPr>
        <p:sp>
          <p:nvSpPr>
            <p:cNvPr id="4110" name="Oval 22"/>
            <p:cNvSpPr>
              <a:spLocks noChangeArrowheads="1"/>
            </p:cNvSpPr>
            <p:nvPr/>
          </p:nvSpPr>
          <p:spPr bwMode="auto">
            <a:xfrm>
              <a:off x="3568" y="1940"/>
              <a:ext cx="698" cy="6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24"/>
            <p:cNvSpPr>
              <a:spLocks noChangeShapeType="1"/>
            </p:cNvSpPr>
            <p:nvPr/>
          </p:nvSpPr>
          <p:spPr bwMode="auto">
            <a:xfrm flipV="1">
              <a:off x="2356" y="1992"/>
              <a:ext cx="1370" cy="75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25"/>
            <p:cNvSpPr>
              <a:spLocks noChangeShapeType="1"/>
            </p:cNvSpPr>
            <p:nvPr/>
          </p:nvSpPr>
          <p:spPr bwMode="auto">
            <a:xfrm flipV="1">
              <a:off x="2352" y="2624"/>
              <a:ext cx="1602" cy="12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26"/>
            <p:cNvSpPr txBox="1">
              <a:spLocks noChangeArrowheads="1"/>
            </p:cNvSpPr>
            <p:nvPr/>
          </p:nvSpPr>
          <p:spPr bwMode="auto">
            <a:xfrm>
              <a:off x="3600" y="1804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</a:t>
              </a:r>
            </a:p>
          </p:txBody>
        </p:sp>
        <p:sp>
          <p:nvSpPr>
            <p:cNvPr id="4114" name="Text Box 27"/>
            <p:cNvSpPr txBox="1">
              <a:spLocks noChangeArrowheads="1"/>
            </p:cNvSpPr>
            <p:nvPr/>
          </p:nvSpPr>
          <p:spPr bwMode="auto">
            <a:xfrm>
              <a:off x="3861" y="2593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B</a:t>
              </a:r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2189" y="2629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P</a:t>
              </a:r>
            </a:p>
          </p:txBody>
        </p:sp>
        <p:sp>
          <p:nvSpPr>
            <p:cNvPr id="4116" name="Oval 23"/>
            <p:cNvSpPr>
              <a:spLocks noChangeArrowheads="1"/>
            </p:cNvSpPr>
            <p:nvPr/>
          </p:nvSpPr>
          <p:spPr bwMode="auto">
            <a:xfrm>
              <a:off x="2342" y="2736"/>
              <a:ext cx="27" cy="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533525" y="4524375"/>
            <a:ext cx="6629400" cy="808038"/>
            <a:chOff x="966" y="2850"/>
            <a:chExt cx="4176" cy="509"/>
          </a:xfrm>
        </p:grpSpPr>
        <p:grpSp>
          <p:nvGrpSpPr>
            <p:cNvPr id="4105" name="Group 38"/>
            <p:cNvGrpSpPr>
              <a:grpSpLocks/>
            </p:cNvGrpSpPr>
            <p:nvPr/>
          </p:nvGrpSpPr>
          <p:grpSpPr bwMode="auto">
            <a:xfrm>
              <a:off x="966" y="2850"/>
              <a:ext cx="4176" cy="509"/>
              <a:chOff x="852" y="1878"/>
              <a:chExt cx="4176" cy="509"/>
            </a:xfrm>
          </p:grpSpPr>
          <p:sp>
            <p:nvSpPr>
              <p:cNvPr id="4107" name="Text Box 30"/>
              <p:cNvSpPr txBox="1">
                <a:spLocks noChangeArrowheads="1"/>
              </p:cNvSpPr>
              <p:nvPr/>
            </p:nvSpPr>
            <p:spPr bwMode="auto">
              <a:xfrm>
                <a:off x="852" y="1896"/>
                <a:ext cx="4176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Given:      and       are tangent to the circle at </a:t>
                </a:r>
                <a:r>
                  <a:rPr lang="en-US" i="1"/>
                  <a:t>A</a:t>
                </a:r>
                <a:r>
                  <a:rPr lang="en-US"/>
                  <a:t> and </a:t>
                </a:r>
                <a:r>
                  <a:rPr lang="en-US" i="1"/>
                  <a:t>B</a:t>
                </a:r>
                <a:r>
                  <a:rPr lang="en-US"/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By the corollary, ___    ___. </a:t>
                </a:r>
              </a:p>
            </p:txBody>
          </p:sp>
          <p:graphicFrame>
            <p:nvGraphicFramePr>
              <p:cNvPr id="4108" name="Object 31"/>
              <p:cNvGraphicFramePr>
                <a:graphicFrameLocks noChangeAspect="1"/>
              </p:cNvGraphicFramePr>
              <p:nvPr/>
            </p:nvGraphicFramePr>
            <p:xfrm>
              <a:off x="1422" y="1878"/>
              <a:ext cx="246" cy="215"/>
            </p:xfrm>
            <a:graphic>
              <a:graphicData uri="http://schemas.openxmlformats.org/presentationml/2006/ole">
                <p:oleObj spid="_x0000_s4108" name="Equation" r:id="rId3" imgW="215713" imgH="190335" progId="Equation.DSMT4">
                  <p:embed/>
                </p:oleObj>
              </a:graphicData>
            </a:graphic>
          </p:graphicFrame>
          <p:graphicFrame>
            <p:nvGraphicFramePr>
              <p:cNvPr id="4109" name="Object 37"/>
              <p:cNvGraphicFramePr>
                <a:graphicFrameLocks noChangeAspect="1"/>
              </p:cNvGraphicFramePr>
              <p:nvPr/>
            </p:nvGraphicFramePr>
            <p:xfrm>
              <a:off x="2000" y="1890"/>
              <a:ext cx="252" cy="210"/>
            </p:xfrm>
            <a:graphic>
              <a:graphicData uri="http://schemas.openxmlformats.org/presentationml/2006/ole">
                <p:oleObj spid="_x0000_s4109" name="Equation" r:id="rId4" imgW="228600" imgH="190440" progId="Equation.DSMT4">
                  <p:embed/>
                </p:oleObj>
              </a:graphicData>
            </a:graphic>
          </p:graphicFrame>
        </p:grpSp>
        <p:graphicFrame>
          <p:nvGraphicFramePr>
            <p:cNvPr id="4106" name="Object 39"/>
            <p:cNvGraphicFramePr>
              <a:graphicFrameLocks noChangeAspect="1"/>
            </p:cNvGraphicFramePr>
            <p:nvPr/>
          </p:nvGraphicFramePr>
          <p:xfrm>
            <a:off x="2598" y="3176"/>
            <a:ext cx="112" cy="104"/>
          </p:xfrm>
          <a:graphic>
            <a:graphicData uri="http://schemas.openxmlformats.org/presentationml/2006/ole">
              <p:oleObj spid="_x0000_s4106" name="Equation" r:id="rId5" imgW="177492" imgH="164814" progId="Equation.DSMT4">
                <p:embed/>
              </p:oleObj>
            </a:graphicData>
          </a:graphic>
        </p:graphicFrame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667125" y="4979988"/>
            <a:ext cx="1054100" cy="263525"/>
            <a:chOff x="2310" y="3137"/>
            <a:chExt cx="664" cy="166"/>
          </a:xfrm>
        </p:grpSpPr>
        <p:graphicFrame>
          <p:nvGraphicFramePr>
            <p:cNvPr id="4103" name="Object 40"/>
            <p:cNvGraphicFramePr>
              <a:graphicFrameLocks noChangeAspect="1"/>
            </p:cNvGraphicFramePr>
            <p:nvPr/>
          </p:nvGraphicFramePr>
          <p:xfrm>
            <a:off x="2310" y="3137"/>
            <a:ext cx="208" cy="160"/>
          </p:xfrm>
          <a:graphic>
            <a:graphicData uri="http://schemas.openxmlformats.org/presentationml/2006/ole">
              <p:oleObj spid="_x0000_s4103" name="Equation" r:id="rId6" imgW="330057" imgH="253890" progId="Equation.DSMT4">
                <p:embed/>
              </p:oleObj>
            </a:graphicData>
          </a:graphic>
        </p:graphicFrame>
        <p:graphicFrame>
          <p:nvGraphicFramePr>
            <p:cNvPr id="4104" name="Object 41"/>
            <p:cNvGraphicFramePr>
              <a:graphicFrameLocks noChangeAspect="1"/>
            </p:cNvGraphicFramePr>
            <p:nvPr/>
          </p:nvGraphicFramePr>
          <p:xfrm>
            <a:off x="2766" y="3143"/>
            <a:ext cx="208" cy="160"/>
          </p:xfrm>
          <a:graphic>
            <a:graphicData uri="http://schemas.openxmlformats.org/presentationml/2006/ole">
              <p:oleObj spid="_x0000_s4104" name="Equation" r:id="rId7" imgW="330057" imgH="25389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1" grpId="0"/>
      <p:bldP spid="8808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9700" y="619125"/>
            <a:ext cx="6769100" cy="692150"/>
          </a:xfrm>
        </p:spPr>
        <p:txBody>
          <a:bodyPr/>
          <a:lstStyle/>
          <a:p>
            <a:pPr eaLnBrk="1" hangingPunct="1"/>
            <a:r>
              <a:rPr lang="en-US" sz="3600" smtClean="0"/>
              <a:t>Theorem 9-2 p. 333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457325"/>
            <a:ext cx="7400925" cy="19240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If a line in the plane of a circle is perpendicular to a radius at its outer endpoint, then the line is tangent to the circle.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33788" y="2973388"/>
            <a:ext cx="3205162" cy="2733675"/>
            <a:chOff x="3639" y="1717"/>
            <a:chExt cx="2019" cy="1722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3639" y="1717"/>
              <a:ext cx="2019" cy="1722"/>
              <a:chOff x="3741" y="1867"/>
              <a:chExt cx="2019" cy="1722"/>
            </a:xfrm>
          </p:grpSpPr>
          <p:sp>
            <p:nvSpPr>
              <p:cNvPr id="5127" name="Oval 6"/>
              <p:cNvSpPr>
                <a:spLocks noChangeArrowheads="1"/>
              </p:cNvSpPr>
              <p:nvPr/>
            </p:nvSpPr>
            <p:spPr bwMode="auto">
              <a:xfrm>
                <a:off x="4587" y="30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28" name="Group 7"/>
              <p:cNvGrpSpPr>
                <a:grpSpLocks/>
              </p:cNvGrpSpPr>
              <p:nvPr/>
            </p:nvGrpSpPr>
            <p:grpSpPr bwMode="auto">
              <a:xfrm>
                <a:off x="3741" y="1867"/>
                <a:ext cx="2019" cy="1722"/>
                <a:chOff x="3741" y="1873"/>
                <a:chExt cx="2019" cy="1722"/>
              </a:xfrm>
            </p:grpSpPr>
            <p:sp>
              <p:nvSpPr>
                <p:cNvPr id="5129" name="Rectangle 8"/>
                <p:cNvSpPr>
                  <a:spLocks noChangeArrowheads="1"/>
                </p:cNvSpPr>
                <p:nvPr/>
              </p:nvSpPr>
              <p:spPr bwMode="auto">
                <a:xfrm>
                  <a:off x="3741" y="1873"/>
                  <a:ext cx="1872" cy="16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None/>
                  </a:pPr>
                  <a:endParaRPr lang="en-US" sz="2900"/>
                </a:p>
              </p:txBody>
            </p:sp>
            <p:sp>
              <p:nvSpPr>
                <p:cNvPr id="5130" name="Oval 9"/>
                <p:cNvSpPr>
                  <a:spLocks noChangeArrowheads="1"/>
                </p:cNvSpPr>
                <p:nvPr/>
              </p:nvSpPr>
              <p:spPr bwMode="auto">
                <a:xfrm>
                  <a:off x="4027" y="2447"/>
                  <a:ext cx="1148" cy="11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Line 10"/>
                <p:cNvSpPr>
                  <a:spLocks noChangeShapeType="1"/>
                </p:cNvSpPr>
                <p:nvPr/>
              </p:nvSpPr>
              <p:spPr bwMode="auto">
                <a:xfrm>
                  <a:off x="4337" y="2080"/>
                  <a:ext cx="1247" cy="969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600" y="2564"/>
                  <a:ext cx="354" cy="500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86" y="2940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/>
                    <a:t>Q</a:t>
                  </a:r>
                </a:p>
              </p:txBody>
            </p:sp>
            <p:sp>
              <p:nvSpPr>
                <p:cNvPr id="51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908" y="2374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/>
                    <a:t>R</a:t>
                  </a:r>
                </a:p>
              </p:txBody>
            </p:sp>
            <p:sp>
              <p:nvSpPr>
                <p:cNvPr id="513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534" y="2908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i="1">
                      <a:latin typeface="Times New Roman" pitchFamily="18" charset="0"/>
                    </a:rPr>
                    <a:t>l</a:t>
                  </a:r>
                </a:p>
              </p:txBody>
            </p:sp>
          </p:grpSp>
        </p:grpSp>
        <p:sp>
          <p:nvSpPr>
            <p:cNvPr id="5126" name="Rectangle 15"/>
            <p:cNvSpPr>
              <a:spLocks noChangeArrowheads="1"/>
            </p:cNvSpPr>
            <p:nvPr/>
          </p:nvSpPr>
          <p:spPr bwMode="auto">
            <a:xfrm rot="-3196544">
              <a:off x="4832" y="2416"/>
              <a:ext cx="56" cy="56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70013" y="1636713"/>
            <a:ext cx="7646987" cy="263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When each side of a polygon is tangent to a circle,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US" smtClean="0"/>
              <a:t>the polygon is said to be </a:t>
            </a:r>
            <a:r>
              <a:rPr lang="en-US" smtClean="0">
                <a:solidFill>
                  <a:schemeClr val="hlink"/>
                </a:solidFill>
              </a:rPr>
              <a:t>circumscribed about the circle</a:t>
            </a:r>
            <a:r>
              <a:rPr lang="en-US" smtClean="0"/>
              <a:t> and</a:t>
            </a:r>
          </a:p>
          <a:p>
            <a:pPr eaLnBrk="1" hangingPunct="1">
              <a:buSzPct val="125000"/>
              <a:buFontTx/>
              <a:buChar char="•"/>
            </a:pPr>
            <a:r>
              <a:rPr lang="en-US" smtClean="0"/>
              <a:t>the circle is </a:t>
            </a:r>
            <a:r>
              <a:rPr lang="en-US" smtClean="0">
                <a:solidFill>
                  <a:schemeClr val="hlink"/>
                </a:solidFill>
              </a:rPr>
              <a:t>inscribed in the polygon.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6935788" y="4887913"/>
            <a:ext cx="914400" cy="923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1143000" y="4800600"/>
            <a:ext cx="914400" cy="923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57250" y="4610100"/>
            <a:ext cx="7253288" cy="1266825"/>
            <a:chOff x="540" y="2904"/>
            <a:chExt cx="4569" cy="798"/>
          </a:xfrm>
        </p:grpSpPr>
        <p:grpSp>
          <p:nvGrpSpPr>
            <p:cNvPr id="6151" name="Group 18"/>
            <p:cNvGrpSpPr>
              <a:grpSpLocks/>
            </p:cNvGrpSpPr>
            <p:nvPr/>
          </p:nvGrpSpPr>
          <p:grpSpPr bwMode="auto">
            <a:xfrm>
              <a:off x="540" y="2904"/>
              <a:ext cx="1422" cy="780"/>
              <a:chOff x="540" y="2904"/>
              <a:chExt cx="1422" cy="780"/>
            </a:xfrm>
          </p:grpSpPr>
          <p:sp>
            <p:nvSpPr>
              <p:cNvPr id="6157" name="Line 9"/>
              <p:cNvSpPr>
                <a:spLocks noChangeShapeType="1"/>
              </p:cNvSpPr>
              <p:nvPr/>
            </p:nvSpPr>
            <p:spPr bwMode="auto">
              <a:xfrm flipH="1">
                <a:off x="540" y="2910"/>
                <a:ext cx="318" cy="77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10"/>
              <p:cNvSpPr>
                <a:spLocks noChangeShapeType="1"/>
              </p:cNvSpPr>
              <p:nvPr/>
            </p:nvSpPr>
            <p:spPr bwMode="auto">
              <a:xfrm flipV="1">
                <a:off x="540" y="3468"/>
                <a:ext cx="1419" cy="216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Line 11"/>
              <p:cNvSpPr>
                <a:spLocks noChangeShapeType="1"/>
              </p:cNvSpPr>
              <p:nvPr/>
            </p:nvSpPr>
            <p:spPr bwMode="auto">
              <a:xfrm>
                <a:off x="858" y="2904"/>
                <a:ext cx="1104" cy="56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2" name="Group 19"/>
            <p:cNvGrpSpPr>
              <a:grpSpLocks/>
            </p:cNvGrpSpPr>
            <p:nvPr/>
          </p:nvGrpSpPr>
          <p:grpSpPr bwMode="auto">
            <a:xfrm>
              <a:off x="4299" y="2943"/>
              <a:ext cx="810" cy="759"/>
              <a:chOff x="4299" y="2943"/>
              <a:chExt cx="810" cy="759"/>
            </a:xfrm>
          </p:grpSpPr>
          <p:sp>
            <p:nvSpPr>
              <p:cNvPr id="6153" name="Line 12"/>
              <p:cNvSpPr>
                <a:spLocks noChangeShapeType="1"/>
              </p:cNvSpPr>
              <p:nvPr/>
            </p:nvSpPr>
            <p:spPr bwMode="auto">
              <a:xfrm>
                <a:off x="4461" y="2943"/>
                <a:ext cx="648" cy="321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Line 13"/>
              <p:cNvSpPr>
                <a:spLocks noChangeShapeType="1"/>
              </p:cNvSpPr>
              <p:nvPr/>
            </p:nvSpPr>
            <p:spPr bwMode="auto">
              <a:xfrm flipH="1">
                <a:off x="4776" y="3264"/>
                <a:ext cx="333" cy="435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Line 14"/>
              <p:cNvSpPr>
                <a:spLocks noChangeShapeType="1"/>
              </p:cNvSpPr>
              <p:nvPr/>
            </p:nvSpPr>
            <p:spPr bwMode="auto">
              <a:xfrm flipH="1" flipV="1">
                <a:off x="4302" y="3588"/>
                <a:ext cx="471" cy="11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Line 15"/>
              <p:cNvSpPr>
                <a:spLocks noChangeShapeType="1"/>
              </p:cNvSpPr>
              <p:nvPr/>
            </p:nvSpPr>
            <p:spPr bwMode="auto">
              <a:xfrm flipV="1">
                <a:off x="4299" y="2943"/>
                <a:ext cx="165" cy="645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2692400" y="4460875"/>
            <a:ext cx="3965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ahoma" pitchFamily="34" charset="0"/>
              </a:rPr>
              <a:t>Circumscribed polygons</a:t>
            </a:r>
          </a:p>
          <a:p>
            <a:pPr algn="ctr">
              <a:spcBef>
                <a:spcPct val="50000"/>
              </a:spcBef>
            </a:pPr>
            <a:endParaRPr lang="en-US" sz="2400">
              <a:solidFill>
                <a:schemeClr val="hlink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Inscribed circles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  <p:bldP spid="95240" grpId="1" animBg="1"/>
      <p:bldP spid="95240" grpId="2" animBg="1"/>
      <p:bldP spid="95239" grpId="0" animBg="1"/>
      <p:bldP spid="95239" grpId="1" animBg="1"/>
      <p:bldP spid="9523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A line that is tangent to each of two coplanar circles is called a</a:t>
            </a:r>
            <a:r>
              <a:rPr lang="en-US" sz="2800" smtClean="0"/>
              <a:t> common tangent.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27113" y="2293938"/>
            <a:ext cx="3579812" cy="2095500"/>
          </a:xfrm>
        </p:spPr>
        <p:txBody>
          <a:bodyPr/>
          <a:lstStyle/>
          <a:p>
            <a:pPr eaLnBrk="1" hangingPunct="1"/>
            <a:r>
              <a:rPr lang="en-US" sz="2200" smtClean="0"/>
              <a:t>A common </a:t>
            </a:r>
            <a:r>
              <a:rPr lang="en-US" sz="2200" smtClean="0">
                <a:solidFill>
                  <a:schemeClr val="tx2"/>
                </a:solidFill>
              </a:rPr>
              <a:t>internal</a:t>
            </a:r>
            <a:r>
              <a:rPr lang="en-US" sz="2200" smtClean="0"/>
              <a:t> tangent intersects the segment joining the centers.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64125" y="2284413"/>
            <a:ext cx="3857625" cy="1581150"/>
          </a:xfrm>
        </p:spPr>
        <p:txBody>
          <a:bodyPr/>
          <a:lstStyle/>
          <a:p>
            <a:pPr eaLnBrk="1" hangingPunct="1"/>
            <a:r>
              <a:rPr lang="en-US" sz="2200" smtClean="0"/>
              <a:t>A common </a:t>
            </a:r>
            <a:r>
              <a:rPr lang="en-US" sz="2200" smtClean="0">
                <a:solidFill>
                  <a:schemeClr val="tx2"/>
                </a:solidFill>
              </a:rPr>
              <a:t>external</a:t>
            </a:r>
            <a:r>
              <a:rPr lang="en-US" sz="2200" smtClean="0"/>
              <a:t> tangent does </a:t>
            </a:r>
            <a:r>
              <a:rPr lang="en-US" sz="2200" smtClean="0">
                <a:solidFill>
                  <a:schemeClr val="hlink"/>
                </a:solidFill>
              </a:rPr>
              <a:t>not</a:t>
            </a:r>
            <a:r>
              <a:rPr lang="en-US" sz="2200" smtClean="0"/>
              <a:t> intersect the segment joining the centers.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57275" y="4151313"/>
            <a:ext cx="3433763" cy="1323975"/>
            <a:chOff x="708" y="2507"/>
            <a:chExt cx="2163" cy="834"/>
          </a:xfrm>
        </p:grpSpPr>
        <p:grpSp>
          <p:nvGrpSpPr>
            <p:cNvPr id="7184" name="Group 11"/>
            <p:cNvGrpSpPr>
              <a:grpSpLocks/>
            </p:cNvGrpSpPr>
            <p:nvPr/>
          </p:nvGrpSpPr>
          <p:grpSpPr bwMode="auto">
            <a:xfrm>
              <a:off x="708" y="2682"/>
              <a:ext cx="576" cy="582"/>
              <a:chOff x="708" y="2682"/>
              <a:chExt cx="576" cy="582"/>
            </a:xfrm>
          </p:grpSpPr>
          <p:sp>
            <p:nvSpPr>
              <p:cNvPr id="7189" name="Oval 7"/>
              <p:cNvSpPr>
                <a:spLocks noChangeArrowheads="1"/>
              </p:cNvSpPr>
              <p:nvPr/>
            </p:nvSpPr>
            <p:spPr bwMode="auto">
              <a:xfrm>
                <a:off x="708" y="2682"/>
                <a:ext cx="576" cy="5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Oval 9"/>
              <p:cNvSpPr>
                <a:spLocks noChangeArrowheads="1"/>
              </p:cNvSpPr>
              <p:nvPr/>
            </p:nvSpPr>
            <p:spPr bwMode="auto">
              <a:xfrm>
                <a:off x="982" y="2964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85" name="Group 12"/>
            <p:cNvGrpSpPr>
              <a:grpSpLocks/>
            </p:cNvGrpSpPr>
            <p:nvPr/>
          </p:nvGrpSpPr>
          <p:grpSpPr bwMode="auto">
            <a:xfrm>
              <a:off x="2037" y="2507"/>
              <a:ext cx="834" cy="834"/>
              <a:chOff x="2053" y="2431"/>
              <a:chExt cx="834" cy="834"/>
            </a:xfrm>
          </p:grpSpPr>
          <p:sp>
            <p:nvSpPr>
              <p:cNvPr id="7187" name="Oval 8"/>
              <p:cNvSpPr>
                <a:spLocks noChangeArrowheads="1"/>
              </p:cNvSpPr>
              <p:nvPr/>
            </p:nvSpPr>
            <p:spPr bwMode="auto">
              <a:xfrm>
                <a:off x="2053" y="2431"/>
                <a:ext cx="834" cy="83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Oval 10"/>
              <p:cNvSpPr>
                <a:spLocks noChangeArrowheads="1"/>
              </p:cNvSpPr>
              <p:nvPr/>
            </p:nvSpPr>
            <p:spPr bwMode="auto">
              <a:xfrm>
                <a:off x="2459" y="284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 flipV="1">
              <a:off x="993" y="2934"/>
              <a:ext cx="1464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254625" y="4151313"/>
            <a:ext cx="3433763" cy="1323975"/>
            <a:chOff x="708" y="2507"/>
            <a:chExt cx="2163" cy="834"/>
          </a:xfrm>
        </p:grpSpPr>
        <p:grpSp>
          <p:nvGrpSpPr>
            <p:cNvPr id="7177" name="Group 16"/>
            <p:cNvGrpSpPr>
              <a:grpSpLocks/>
            </p:cNvGrpSpPr>
            <p:nvPr/>
          </p:nvGrpSpPr>
          <p:grpSpPr bwMode="auto">
            <a:xfrm>
              <a:off x="708" y="2682"/>
              <a:ext cx="576" cy="582"/>
              <a:chOff x="708" y="2682"/>
              <a:chExt cx="576" cy="582"/>
            </a:xfrm>
          </p:grpSpPr>
          <p:sp>
            <p:nvSpPr>
              <p:cNvPr id="7182" name="Oval 17"/>
              <p:cNvSpPr>
                <a:spLocks noChangeArrowheads="1"/>
              </p:cNvSpPr>
              <p:nvPr/>
            </p:nvSpPr>
            <p:spPr bwMode="auto">
              <a:xfrm>
                <a:off x="708" y="2682"/>
                <a:ext cx="576" cy="5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Oval 18"/>
              <p:cNvSpPr>
                <a:spLocks noChangeArrowheads="1"/>
              </p:cNvSpPr>
              <p:nvPr/>
            </p:nvSpPr>
            <p:spPr bwMode="auto">
              <a:xfrm>
                <a:off x="982" y="2964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8" name="Group 19"/>
            <p:cNvGrpSpPr>
              <a:grpSpLocks/>
            </p:cNvGrpSpPr>
            <p:nvPr/>
          </p:nvGrpSpPr>
          <p:grpSpPr bwMode="auto">
            <a:xfrm>
              <a:off x="2037" y="2507"/>
              <a:ext cx="834" cy="834"/>
              <a:chOff x="2053" y="2431"/>
              <a:chExt cx="834" cy="834"/>
            </a:xfrm>
          </p:grpSpPr>
          <p:sp>
            <p:nvSpPr>
              <p:cNvPr id="7180" name="Oval 20"/>
              <p:cNvSpPr>
                <a:spLocks noChangeArrowheads="1"/>
              </p:cNvSpPr>
              <p:nvPr/>
            </p:nvSpPr>
            <p:spPr bwMode="auto">
              <a:xfrm>
                <a:off x="2053" y="2431"/>
                <a:ext cx="834" cy="83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Oval 21"/>
              <p:cNvSpPr>
                <a:spLocks noChangeArrowheads="1"/>
              </p:cNvSpPr>
              <p:nvPr/>
            </p:nvSpPr>
            <p:spPr bwMode="auto">
              <a:xfrm>
                <a:off x="2459" y="284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9" name="Line 22"/>
            <p:cNvSpPr>
              <a:spLocks noChangeShapeType="1"/>
            </p:cNvSpPr>
            <p:nvPr/>
          </p:nvSpPr>
          <p:spPr bwMode="auto">
            <a:xfrm flipV="1">
              <a:off x="993" y="2934"/>
              <a:ext cx="1464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9" name="Line 23"/>
          <p:cNvSpPr>
            <a:spLocks noChangeShapeType="1"/>
          </p:cNvSpPr>
          <p:nvPr/>
        </p:nvSpPr>
        <p:spPr bwMode="auto">
          <a:xfrm flipV="1">
            <a:off x="1414463" y="3895725"/>
            <a:ext cx="2643187" cy="15954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5295900" y="5343525"/>
            <a:ext cx="3414713" cy="1809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build="p"/>
      <p:bldP spid="96261" grpId="1" build="p"/>
      <p:bldP spid="96261" grpId="2" build="p"/>
      <p:bldP spid="96262" grpId="0" build="p"/>
      <p:bldP spid="96279" grpId="0" animBg="1"/>
      <p:bldP spid="96279" grpId="1" animBg="1"/>
      <p:bldP spid="96279" grpId="2" animBg="1"/>
      <p:bldP spid="962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Tangent circles</a:t>
            </a:r>
            <a:r>
              <a:rPr lang="en-US" sz="2800" smtClean="0">
                <a:solidFill>
                  <a:schemeClr val="tx1"/>
                </a:solidFill>
              </a:rPr>
              <a:t> are coplanar circles that are tangent to the </a:t>
            </a:r>
            <a:r>
              <a:rPr lang="en-US" sz="2800" smtClean="0">
                <a:solidFill>
                  <a:schemeClr val="hlink"/>
                </a:solidFill>
              </a:rPr>
              <a:t>same line</a:t>
            </a:r>
            <a:r>
              <a:rPr lang="en-US" sz="2800" smtClean="0">
                <a:solidFill>
                  <a:schemeClr val="tx1"/>
                </a:solidFill>
              </a:rPr>
              <a:t> at the </a:t>
            </a:r>
            <a:r>
              <a:rPr lang="en-US" sz="2800" smtClean="0">
                <a:solidFill>
                  <a:schemeClr val="hlink"/>
                </a:solidFill>
              </a:rPr>
              <a:t>same point</a:t>
            </a:r>
            <a:r>
              <a:rPr lang="en-US" sz="2800" smtClean="0">
                <a:solidFill>
                  <a:schemeClr val="tx1"/>
                </a:solidFill>
              </a:rPr>
              <a:t>. </a:t>
            </a:r>
            <a:endParaRPr lang="en-US" sz="280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9538" y="2189163"/>
            <a:ext cx="3579812" cy="8382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en-US" sz="2200" smtClean="0">
                <a:sym typeface="Wingdings 2" pitchFamily="18" charset="2"/>
              </a:rPr>
              <a:t>	</a:t>
            </a:r>
            <a:r>
              <a:rPr lang="en-US" sz="2200" i="1" smtClean="0">
                <a:sym typeface="Wingdings 2" pitchFamily="18" charset="2"/>
              </a:rPr>
              <a:t>A</a:t>
            </a:r>
            <a:r>
              <a:rPr lang="en-US" sz="2200" smtClean="0">
                <a:sym typeface="Wingdings 2" pitchFamily="18" charset="2"/>
              </a:rPr>
              <a:t> and </a:t>
            </a:r>
            <a:r>
              <a:rPr lang="en-US" sz="2200" i="1" smtClean="0">
                <a:sym typeface="Wingdings 2" pitchFamily="18" charset="2"/>
              </a:rPr>
              <a:t>B</a:t>
            </a:r>
            <a:r>
              <a:rPr lang="en-US" sz="2200" smtClean="0">
                <a:sym typeface="Wingdings 2" pitchFamily="18" charset="2"/>
              </a:rPr>
              <a:t> are </a:t>
            </a:r>
            <a:r>
              <a:rPr lang="en-US" sz="2200" smtClean="0">
                <a:solidFill>
                  <a:schemeClr val="hlink"/>
                </a:solidFill>
                <a:sym typeface="Wingdings 2" pitchFamily="18" charset="2"/>
              </a:rPr>
              <a:t>externally</a:t>
            </a:r>
            <a:r>
              <a:rPr lang="en-US" sz="2200" smtClean="0">
                <a:sym typeface="Wingdings 2" pitchFamily="18" charset="2"/>
              </a:rPr>
              <a:t> tangent.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64125" y="2170113"/>
            <a:ext cx="3857625" cy="9715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en-US" sz="2200" smtClean="0">
                <a:sym typeface="Wingdings 2" pitchFamily="18" charset="2"/>
              </a:rPr>
              <a:t>	</a:t>
            </a:r>
            <a:r>
              <a:rPr lang="en-US" sz="2200" i="1" smtClean="0">
                <a:sym typeface="Wingdings 2" pitchFamily="18" charset="2"/>
              </a:rPr>
              <a:t>C</a:t>
            </a:r>
            <a:r>
              <a:rPr lang="en-US" sz="2200" smtClean="0">
                <a:sym typeface="Wingdings 2" pitchFamily="18" charset="2"/>
              </a:rPr>
              <a:t> and </a:t>
            </a:r>
            <a:r>
              <a:rPr lang="en-US" sz="2200" i="1" smtClean="0">
                <a:sym typeface="Wingdings 2" pitchFamily="18" charset="2"/>
              </a:rPr>
              <a:t>D</a:t>
            </a:r>
            <a:r>
              <a:rPr lang="en-US" sz="2200" smtClean="0">
                <a:sym typeface="Wingdings 2" pitchFamily="18" charset="2"/>
              </a:rPr>
              <a:t> are </a:t>
            </a:r>
            <a:r>
              <a:rPr lang="en-US" sz="2200" smtClean="0">
                <a:solidFill>
                  <a:schemeClr val="hlink"/>
                </a:solidFill>
                <a:sym typeface="Wingdings 2" pitchFamily="18" charset="2"/>
              </a:rPr>
              <a:t>internally</a:t>
            </a:r>
            <a:r>
              <a:rPr lang="en-US" sz="2200" smtClean="0">
                <a:sym typeface="Wingdings 2" pitchFamily="18" charset="2"/>
              </a:rPr>
              <a:t> tangent.</a:t>
            </a:r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V="1">
            <a:off x="2528888" y="3143250"/>
            <a:ext cx="33337" cy="2519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 flipH="1">
            <a:off x="6205538" y="3238500"/>
            <a:ext cx="4762" cy="23717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628775" y="3875088"/>
            <a:ext cx="2243138" cy="1323975"/>
            <a:chOff x="1416" y="2615"/>
            <a:chExt cx="1413" cy="834"/>
          </a:xfrm>
        </p:grpSpPr>
        <p:grpSp>
          <p:nvGrpSpPr>
            <p:cNvPr id="8209" name="Group 6"/>
            <p:cNvGrpSpPr>
              <a:grpSpLocks/>
            </p:cNvGrpSpPr>
            <p:nvPr/>
          </p:nvGrpSpPr>
          <p:grpSpPr bwMode="auto">
            <a:xfrm>
              <a:off x="1416" y="2754"/>
              <a:ext cx="576" cy="582"/>
              <a:chOff x="708" y="2682"/>
              <a:chExt cx="576" cy="582"/>
            </a:xfrm>
          </p:grpSpPr>
          <p:sp>
            <p:nvSpPr>
              <p:cNvPr id="8215" name="Oval 7"/>
              <p:cNvSpPr>
                <a:spLocks noChangeArrowheads="1"/>
              </p:cNvSpPr>
              <p:nvPr/>
            </p:nvSpPr>
            <p:spPr bwMode="auto">
              <a:xfrm>
                <a:off x="708" y="2682"/>
                <a:ext cx="576" cy="5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8"/>
              <p:cNvSpPr>
                <a:spLocks noChangeArrowheads="1"/>
              </p:cNvSpPr>
              <p:nvPr/>
            </p:nvSpPr>
            <p:spPr bwMode="auto">
              <a:xfrm>
                <a:off x="982" y="2964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0" name="Group 9"/>
            <p:cNvGrpSpPr>
              <a:grpSpLocks/>
            </p:cNvGrpSpPr>
            <p:nvPr/>
          </p:nvGrpSpPr>
          <p:grpSpPr bwMode="auto">
            <a:xfrm>
              <a:off x="1995" y="2615"/>
              <a:ext cx="834" cy="834"/>
              <a:chOff x="2053" y="2431"/>
              <a:chExt cx="834" cy="834"/>
            </a:xfrm>
          </p:grpSpPr>
          <p:sp>
            <p:nvSpPr>
              <p:cNvPr id="8213" name="Oval 10"/>
              <p:cNvSpPr>
                <a:spLocks noChangeArrowheads="1"/>
              </p:cNvSpPr>
              <p:nvPr/>
            </p:nvSpPr>
            <p:spPr bwMode="auto">
              <a:xfrm>
                <a:off x="2053" y="2431"/>
                <a:ext cx="834" cy="83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11"/>
              <p:cNvSpPr>
                <a:spLocks noChangeArrowheads="1"/>
              </p:cNvSpPr>
              <p:nvPr/>
            </p:nvSpPr>
            <p:spPr bwMode="auto">
              <a:xfrm>
                <a:off x="2459" y="284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1" name="Text Box 23"/>
            <p:cNvSpPr txBox="1">
              <a:spLocks noChangeArrowheads="1"/>
            </p:cNvSpPr>
            <p:nvPr/>
          </p:nvSpPr>
          <p:spPr bwMode="auto">
            <a:xfrm>
              <a:off x="2412" y="2922"/>
              <a:ext cx="2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A</a:t>
              </a:r>
            </a:p>
          </p:txBody>
        </p:sp>
        <p:sp>
          <p:nvSpPr>
            <p:cNvPr id="8212" name="Text Box 24"/>
            <p:cNvSpPr txBox="1">
              <a:spLocks noChangeArrowheads="1"/>
            </p:cNvSpPr>
            <p:nvPr/>
          </p:nvSpPr>
          <p:spPr bwMode="auto">
            <a:xfrm>
              <a:off x="1525" y="2941"/>
              <a:ext cx="2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B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211888" y="3817938"/>
            <a:ext cx="1323975" cy="1323975"/>
            <a:chOff x="3913" y="2405"/>
            <a:chExt cx="834" cy="834"/>
          </a:xfrm>
        </p:grpSpPr>
        <p:grpSp>
          <p:nvGrpSpPr>
            <p:cNvPr id="8201" name="Group 14"/>
            <p:cNvGrpSpPr>
              <a:grpSpLocks/>
            </p:cNvGrpSpPr>
            <p:nvPr/>
          </p:nvGrpSpPr>
          <p:grpSpPr bwMode="auto">
            <a:xfrm>
              <a:off x="3916" y="2664"/>
              <a:ext cx="342" cy="330"/>
              <a:chOff x="708" y="2682"/>
              <a:chExt cx="576" cy="582"/>
            </a:xfrm>
          </p:grpSpPr>
          <p:sp>
            <p:nvSpPr>
              <p:cNvPr id="8207" name="Oval 15"/>
              <p:cNvSpPr>
                <a:spLocks noChangeArrowheads="1"/>
              </p:cNvSpPr>
              <p:nvPr/>
            </p:nvSpPr>
            <p:spPr bwMode="auto">
              <a:xfrm>
                <a:off x="708" y="2682"/>
                <a:ext cx="576" cy="5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auto">
              <a:xfrm>
                <a:off x="982" y="2964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2" name="Group 17"/>
            <p:cNvGrpSpPr>
              <a:grpSpLocks/>
            </p:cNvGrpSpPr>
            <p:nvPr/>
          </p:nvGrpSpPr>
          <p:grpSpPr bwMode="auto">
            <a:xfrm>
              <a:off x="3913" y="2405"/>
              <a:ext cx="834" cy="834"/>
              <a:chOff x="2053" y="2431"/>
              <a:chExt cx="834" cy="834"/>
            </a:xfrm>
          </p:grpSpPr>
          <p:sp>
            <p:nvSpPr>
              <p:cNvPr id="8205" name="Oval 18"/>
              <p:cNvSpPr>
                <a:spLocks noChangeArrowheads="1"/>
              </p:cNvSpPr>
              <p:nvPr/>
            </p:nvSpPr>
            <p:spPr bwMode="auto">
              <a:xfrm>
                <a:off x="2053" y="2431"/>
                <a:ext cx="834" cy="83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19"/>
              <p:cNvSpPr>
                <a:spLocks noChangeArrowheads="1"/>
              </p:cNvSpPr>
              <p:nvPr/>
            </p:nvSpPr>
            <p:spPr bwMode="auto">
              <a:xfrm>
                <a:off x="2459" y="284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3" name="Text Box 26"/>
            <p:cNvSpPr txBox="1">
              <a:spLocks noChangeArrowheads="1"/>
            </p:cNvSpPr>
            <p:nvPr/>
          </p:nvSpPr>
          <p:spPr bwMode="auto">
            <a:xfrm>
              <a:off x="4320" y="2712"/>
              <a:ext cx="2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C</a:t>
              </a:r>
            </a:p>
          </p:txBody>
        </p:sp>
        <p:sp>
          <p:nvSpPr>
            <p:cNvPr id="8204" name="Text Box 27"/>
            <p:cNvSpPr txBox="1">
              <a:spLocks noChangeArrowheads="1"/>
            </p:cNvSpPr>
            <p:nvPr/>
          </p:nvSpPr>
          <p:spPr bwMode="auto">
            <a:xfrm>
              <a:off x="4038" y="2730"/>
              <a:ext cx="2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07" grpId="1" build="p"/>
      <p:bldP spid="98307" grpId="2" build="p"/>
      <p:bldP spid="98308" grpId="0" build="p"/>
      <p:bldP spid="98325" grpId="0" animBg="1"/>
      <p:bldP spid="98325" grpId="1" animBg="1"/>
      <p:bldP spid="98325" grpId="2" animBg="1"/>
      <p:bldP spid="98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1295400" y="1314450"/>
            <a:ext cx="7524750" cy="409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9" name="Group 8"/>
          <p:cNvGrpSpPr>
            <a:grpSpLocks/>
          </p:cNvGrpSpPr>
          <p:nvPr/>
        </p:nvGrpSpPr>
        <p:grpSpPr bwMode="auto">
          <a:xfrm>
            <a:off x="2719388" y="817563"/>
            <a:ext cx="1323975" cy="1323975"/>
            <a:chOff x="2053" y="2431"/>
            <a:chExt cx="834" cy="834"/>
          </a:xfrm>
        </p:grpSpPr>
        <p:sp>
          <p:nvSpPr>
            <p:cNvPr id="9238" name="Oval 9"/>
            <p:cNvSpPr>
              <a:spLocks noChangeArrowheads="1"/>
            </p:cNvSpPr>
            <p:nvPr/>
          </p:nvSpPr>
          <p:spPr bwMode="auto">
            <a:xfrm>
              <a:off x="2053" y="2431"/>
              <a:ext cx="834" cy="8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Oval 10"/>
            <p:cNvSpPr>
              <a:spLocks noChangeArrowheads="1"/>
            </p:cNvSpPr>
            <p:nvPr/>
          </p:nvSpPr>
          <p:spPr bwMode="auto">
            <a:xfrm>
              <a:off x="2459" y="2845"/>
              <a:ext cx="27" cy="2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0" name="Group 5"/>
          <p:cNvGrpSpPr>
            <a:grpSpLocks/>
          </p:cNvGrpSpPr>
          <p:nvPr/>
        </p:nvGrpSpPr>
        <p:grpSpPr bwMode="auto">
          <a:xfrm>
            <a:off x="5410200" y="1143000"/>
            <a:ext cx="914400" cy="923925"/>
            <a:chOff x="708" y="2682"/>
            <a:chExt cx="576" cy="582"/>
          </a:xfrm>
        </p:grpSpPr>
        <p:sp>
          <p:nvSpPr>
            <p:cNvPr id="9236" name="Oval 6"/>
            <p:cNvSpPr>
              <a:spLocks noChangeArrowheads="1"/>
            </p:cNvSpPr>
            <p:nvPr/>
          </p:nvSpPr>
          <p:spPr bwMode="auto">
            <a:xfrm>
              <a:off x="708" y="2682"/>
              <a:ext cx="576" cy="5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Oval 7"/>
            <p:cNvSpPr>
              <a:spLocks noChangeArrowheads="1"/>
            </p:cNvSpPr>
            <p:nvPr/>
          </p:nvSpPr>
          <p:spPr bwMode="auto">
            <a:xfrm>
              <a:off x="982" y="2964"/>
              <a:ext cx="27" cy="2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3057525" y="1323975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O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5810250" y="152876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P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5276850" y="184308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E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5873750" y="198278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D</a:t>
            </a: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3246438" y="208915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C</a:t>
            </a:r>
          </a:p>
        </p:txBody>
      </p:sp>
      <p:sp>
        <p:nvSpPr>
          <p:cNvPr id="9226" name="Text Box 18"/>
          <p:cNvSpPr txBox="1">
            <a:spLocks noChangeArrowheads="1"/>
          </p:cNvSpPr>
          <p:nvPr/>
        </p:nvSpPr>
        <p:spPr bwMode="auto">
          <a:xfrm>
            <a:off x="5643563" y="89058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B</a:t>
            </a:r>
          </a:p>
        </p:txBody>
      </p:sp>
      <p:sp>
        <p:nvSpPr>
          <p:cNvPr id="9227" name="Text Box 19"/>
          <p:cNvSpPr txBox="1">
            <a:spLocks noChangeArrowheads="1"/>
          </p:cNvSpPr>
          <p:nvPr/>
        </p:nvSpPr>
        <p:spPr bwMode="auto">
          <a:xfrm>
            <a:off x="3654425" y="663575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A</a:t>
            </a:r>
          </a:p>
        </p:txBody>
      </p:sp>
      <p:sp>
        <p:nvSpPr>
          <p:cNvPr id="9228" name="Line 20"/>
          <p:cNvSpPr>
            <a:spLocks noChangeShapeType="1"/>
          </p:cNvSpPr>
          <p:nvPr/>
        </p:nvSpPr>
        <p:spPr bwMode="auto">
          <a:xfrm>
            <a:off x="3371850" y="695325"/>
            <a:ext cx="3057525" cy="178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21"/>
          <p:cNvSpPr>
            <a:spLocks noChangeShapeType="1"/>
          </p:cNvSpPr>
          <p:nvPr/>
        </p:nvSpPr>
        <p:spPr bwMode="auto">
          <a:xfrm flipV="1">
            <a:off x="3367088" y="2047875"/>
            <a:ext cx="33147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22"/>
          <p:cNvSpPr>
            <a:spLocks noChangeShapeType="1"/>
          </p:cNvSpPr>
          <p:nvPr/>
        </p:nvSpPr>
        <p:spPr bwMode="auto">
          <a:xfrm flipV="1">
            <a:off x="3395663" y="1466850"/>
            <a:ext cx="3176587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23"/>
          <p:cNvSpPr>
            <a:spLocks noChangeShapeType="1"/>
          </p:cNvSpPr>
          <p:nvPr/>
        </p:nvSpPr>
        <p:spPr bwMode="auto">
          <a:xfrm flipV="1">
            <a:off x="3386138" y="1033463"/>
            <a:ext cx="3138487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1257300" y="2679700"/>
            <a:ext cx="67310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Name a line that satisfies the given description.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/>
              <a:t>Tangent to </a:t>
            </a:r>
            <a:r>
              <a:rPr lang="en-US" sz="2000">
                <a:sym typeface="Wingdings 2" pitchFamily="18" charset="2"/>
              </a:rPr>
              <a:t></a:t>
            </a:r>
            <a:r>
              <a:rPr lang="en-US" sz="2000" i="1">
                <a:sym typeface="Wingdings 2" pitchFamily="18" charset="2"/>
              </a:rPr>
              <a:t>P</a:t>
            </a:r>
            <a:r>
              <a:rPr lang="en-US" sz="2000">
                <a:sym typeface="Wingdings 2" pitchFamily="18" charset="2"/>
              </a:rPr>
              <a:t> but not to </a:t>
            </a:r>
            <a:r>
              <a:rPr lang="en-US" sz="2000" i="1">
                <a:sym typeface="Wingdings 2" pitchFamily="18" charset="2"/>
              </a:rPr>
              <a:t>O</a:t>
            </a:r>
            <a:r>
              <a:rPr lang="en-US" sz="2000">
                <a:sym typeface="Wingdings 2" pitchFamily="18" charset="2"/>
              </a:rPr>
              <a:t>.	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>
                <a:sym typeface="Wingdings 2" pitchFamily="18" charset="2"/>
              </a:rPr>
              <a:t>Common external tangent to </a:t>
            </a:r>
            <a:r>
              <a:rPr lang="en-US">
                <a:sym typeface="Wingdings 2" pitchFamily="18" charset="2"/>
              </a:rPr>
              <a:t></a:t>
            </a:r>
            <a:r>
              <a:rPr lang="en-US" i="1">
                <a:sym typeface="Wingdings 2" pitchFamily="18" charset="2"/>
              </a:rPr>
              <a:t>O </a:t>
            </a:r>
            <a:r>
              <a:rPr lang="en-US">
                <a:sym typeface="Wingdings 2" pitchFamily="18" charset="2"/>
              </a:rPr>
              <a:t>and </a:t>
            </a:r>
            <a:r>
              <a:rPr lang="en-US" i="1">
                <a:sym typeface="Wingdings 2" pitchFamily="18" charset="2"/>
              </a:rPr>
              <a:t>P.     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>
                <a:sym typeface="Wingdings 2" pitchFamily="18" charset="2"/>
              </a:rPr>
              <a:t>Common internal tangent to </a:t>
            </a:r>
            <a:r>
              <a:rPr lang="en-US" sz="2000" i="1">
                <a:sym typeface="Wingdings 2" pitchFamily="18" charset="2"/>
              </a:rPr>
              <a:t>O</a:t>
            </a:r>
            <a:r>
              <a:rPr lang="en-US" sz="2000">
                <a:sym typeface="Wingdings 2" pitchFamily="18" charset="2"/>
              </a:rPr>
              <a:t> and</a:t>
            </a:r>
            <a:r>
              <a:rPr lang="en-US" sz="2000" i="1">
                <a:sym typeface="Wingdings 2" pitchFamily="18" charset="2"/>
              </a:rPr>
              <a:t> </a:t>
            </a:r>
            <a:r>
              <a:rPr lang="en-US" sz="2000">
                <a:sym typeface="Wingdings 2" pitchFamily="18" charset="2"/>
              </a:rPr>
              <a:t></a:t>
            </a:r>
            <a:r>
              <a:rPr lang="en-US" sz="2000" i="1">
                <a:sym typeface="Wingdings 2" pitchFamily="18" charset="2"/>
              </a:rPr>
              <a:t>P</a:t>
            </a:r>
            <a:r>
              <a:rPr lang="en-US" sz="2000">
                <a:sym typeface="Wingdings 2" pitchFamily="18" charset="2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endParaRPr lang="en-US" sz="1600">
              <a:sym typeface="Wingdings 2" pitchFamily="18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>
                <a:sym typeface="Wingdings 2" pitchFamily="18" charset="2"/>
              </a:rPr>
              <a:t>Answers: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ym typeface="Wingdings 2" pitchFamily="18" charset="2"/>
              </a:rPr>
              <a:t>     		  		</a:t>
            </a:r>
          </a:p>
        </p:txBody>
      </p:sp>
      <p:graphicFrame>
        <p:nvGraphicFramePr>
          <p:cNvPr id="99353" name="Object 25"/>
          <p:cNvGraphicFramePr>
            <a:graphicFrameLocks noChangeAspect="1"/>
          </p:cNvGraphicFramePr>
          <p:nvPr/>
        </p:nvGraphicFramePr>
        <p:xfrm>
          <a:off x="1536700" y="5253038"/>
          <a:ext cx="660400" cy="368300"/>
        </p:xfrm>
        <a:graphic>
          <a:graphicData uri="http://schemas.openxmlformats.org/presentationml/2006/ole">
            <p:oleObj spid="_x0000_s9233" name="Equation" r:id="rId3" imgW="660400" imgH="368300" progId="Equation.DSMT4">
              <p:embed/>
            </p:oleObj>
          </a:graphicData>
        </a:graphic>
      </p:graphicFrame>
      <p:graphicFrame>
        <p:nvGraphicFramePr>
          <p:cNvPr id="99354" name="Object 26"/>
          <p:cNvGraphicFramePr>
            <a:graphicFrameLocks noChangeAspect="1"/>
          </p:cNvGraphicFramePr>
          <p:nvPr/>
        </p:nvGraphicFramePr>
        <p:xfrm>
          <a:off x="3327400" y="5259388"/>
          <a:ext cx="685800" cy="368300"/>
        </p:xfrm>
        <a:graphic>
          <a:graphicData uri="http://schemas.openxmlformats.org/presentationml/2006/ole">
            <p:oleObj spid="_x0000_s9234" name="Equation" r:id="rId4" imgW="685800" imgH="368280" progId="Equation.DSMT4">
              <p:embed/>
            </p:oleObj>
          </a:graphicData>
        </a:graphic>
      </p:graphicFrame>
      <p:graphicFrame>
        <p:nvGraphicFramePr>
          <p:cNvPr id="99355" name="Object 27"/>
          <p:cNvGraphicFramePr>
            <a:graphicFrameLocks noChangeAspect="1"/>
          </p:cNvGraphicFramePr>
          <p:nvPr/>
        </p:nvGraphicFramePr>
        <p:xfrm>
          <a:off x="5130800" y="5233988"/>
          <a:ext cx="685800" cy="368300"/>
        </p:xfrm>
        <a:graphic>
          <a:graphicData uri="http://schemas.openxmlformats.org/presentationml/2006/ole">
            <p:oleObj spid="_x0000_s9235" name="Equation" r:id="rId5" imgW="6858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9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95400" y="1314450"/>
            <a:ext cx="7524750" cy="409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2719388" y="817563"/>
            <a:ext cx="1323975" cy="1323975"/>
            <a:chOff x="2053" y="2431"/>
            <a:chExt cx="834" cy="834"/>
          </a:xfrm>
        </p:grpSpPr>
        <p:sp>
          <p:nvSpPr>
            <p:cNvPr id="10266" name="Oval 4"/>
            <p:cNvSpPr>
              <a:spLocks noChangeArrowheads="1"/>
            </p:cNvSpPr>
            <p:nvPr/>
          </p:nvSpPr>
          <p:spPr bwMode="auto">
            <a:xfrm>
              <a:off x="2053" y="2431"/>
              <a:ext cx="834" cy="8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Oval 5"/>
            <p:cNvSpPr>
              <a:spLocks noChangeArrowheads="1"/>
            </p:cNvSpPr>
            <p:nvPr/>
          </p:nvSpPr>
          <p:spPr bwMode="auto">
            <a:xfrm>
              <a:off x="2459" y="2845"/>
              <a:ext cx="27" cy="2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3038475" y="819150"/>
            <a:ext cx="685800" cy="676275"/>
            <a:chOff x="708" y="2682"/>
            <a:chExt cx="576" cy="582"/>
          </a:xfrm>
        </p:grpSpPr>
        <p:sp>
          <p:nvSpPr>
            <p:cNvPr id="10264" name="Oval 7"/>
            <p:cNvSpPr>
              <a:spLocks noChangeArrowheads="1"/>
            </p:cNvSpPr>
            <p:nvPr/>
          </p:nvSpPr>
          <p:spPr bwMode="auto">
            <a:xfrm>
              <a:off x="708" y="2682"/>
              <a:ext cx="576" cy="5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Oval 8"/>
            <p:cNvSpPr>
              <a:spLocks noChangeArrowheads="1"/>
            </p:cNvSpPr>
            <p:nvPr/>
          </p:nvSpPr>
          <p:spPr bwMode="auto">
            <a:xfrm>
              <a:off x="982" y="2964"/>
              <a:ext cx="27" cy="2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209925" y="148590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N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238500" y="54768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P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600450" y="51911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Q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3711575" y="191611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S</a:t>
            </a: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5338763" y="63341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R</a:t>
            </a: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3082925" y="987425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M</a:t>
            </a:r>
          </a:p>
        </p:txBody>
      </p:sp>
      <p:sp>
        <p:nvSpPr>
          <p:cNvPr id="10251" name="Line 24"/>
          <p:cNvSpPr>
            <a:spLocks noChangeShapeType="1"/>
          </p:cNvSpPr>
          <p:nvPr/>
        </p:nvSpPr>
        <p:spPr bwMode="auto">
          <a:xfrm>
            <a:off x="3028950" y="809625"/>
            <a:ext cx="232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25"/>
          <p:cNvSpPr>
            <a:spLocks noChangeShapeType="1"/>
          </p:cNvSpPr>
          <p:nvPr/>
        </p:nvSpPr>
        <p:spPr bwMode="auto">
          <a:xfrm flipH="1">
            <a:off x="3429000" y="809625"/>
            <a:ext cx="1943100" cy="146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Oval 26"/>
          <p:cNvSpPr>
            <a:spLocks noChangeArrowheads="1"/>
          </p:cNvSpPr>
          <p:nvPr/>
        </p:nvSpPr>
        <p:spPr bwMode="auto">
          <a:xfrm>
            <a:off x="3705225" y="790575"/>
            <a:ext cx="42863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4" name="Group 29"/>
          <p:cNvGrpSpPr>
            <a:grpSpLocks/>
          </p:cNvGrpSpPr>
          <p:nvPr/>
        </p:nvGrpSpPr>
        <p:grpSpPr bwMode="auto">
          <a:xfrm>
            <a:off x="1066800" y="2679700"/>
            <a:ext cx="7385050" cy="3749675"/>
            <a:chOff x="672" y="1688"/>
            <a:chExt cx="4652" cy="2362"/>
          </a:xfrm>
        </p:grpSpPr>
        <p:sp>
          <p:nvSpPr>
            <p:cNvPr id="10261" name="Text Box 20"/>
            <p:cNvSpPr txBox="1">
              <a:spLocks noChangeArrowheads="1"/>
            </p:cNvSpPr>
            <p:nvPr/>
          </p:nvSpPr>
          <p:spPr bwMode="auto">
            <a:xfrm>
              <a:off x="672" y="1688"/>
              <a:ext cx="4556" cy="2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In the diagram, </a:t>
              </a:r>
              <a:r>
                <a:rPr lang="en-US" sz="2000">
                  <a:sym typeface="Wingdings 2" pitchFamily="18" charset="2"/>
                </a:rPr>
                <a:t></a:t>
              </a:r>
              <a:r>
                <a:rPr lang="en-US" sz="2000" i="1">
                  <a:sym typeface="Wingdings 2" pitchFamily="18" charset="2"/>
                </a:rPr>
                <a:t>M</a:t>
              </a:r>
              <a:r>
                <a:rPr lang="en-US" sz="2000">
                  <a:sym typeface="Wingdings 2" pitchFamily="18" charset="2"/>
                </a:rPr>
                <a:t> and </a:t>
              </a:r>
              <a:r>
                <a:rPr lang="en-US" sz="2000" i="1">
                  <a:sym typeface="Wingdings 2" pitchFamily="18" charset="2"/>
                </a:rPr>
                <a:t>N</a:t>
              </a:r>
              <a:r>
                <a:rPr lang="en-US" sz="2000">
                  <a:sym typeface="Wingdings 2" pitchFamily="18" charset="2"/>
                </a:rPr>
                <a:t> are tangent to </a:t>
              </a:r>
              <a:r>
                <a:rPr lang="en-US" sz="2000" i="1">
                  <a:sym typeface="Wingdings 2" pitchFamily="18" charset="2"/>
                </a:rPr>
                <a:t>P</a:t>
              </a:r>
              <a:r>
                <a:rPr lang="en-US" sz="2000">
                  <a:sym typeface="Wingdings 2" pitchFamily="18" charset="2"/>
                </a:rPr>
                <a:t>.      and    are tangent to </a:t>
              </a:r>
              <a:r>
                <a:rPr lang="en-US" sz="2000" i="1">
                  <a:sym typeface="Wingdings 2" pitchFamily="18" charset="2"/>
                </a:rPr>
                <a:t>N</a:t>
              </a:r>
              <a:r>
                <a:rPr lang="en-US" sz="2000">
                  <a:sym typeface="Wingdings 2" pitchFamily="18" charset="2"/>
                </a:rPr>
                <a:t>. </a:t>
              </a:r>
              <a:r>
                <a:rPr lang="en-US" sz="2000" i="1">
                  <a:sym typeface="Wingdings 2" pitchFamily="18" charset="2"/>
                </a:rPr>
                <a:t>N</a:t>
              </a:r>
              <a:r>
                <a:rPr lang="en-US" sz="2000">
                  <a:sym typeface="Wingdings 2" pitchFamily="18" charset="2"/>
                </a:rPr>
                <a:t> has diameter 16, </a:t>
              </a:r>
              <a:r>
                <a:rPr lang="en-US" sz="2000" i="1">
                  <a:sym typeface="Wingdings 2" pitchFamily="18" charset="2"/>
                </a:rPr>
                <a:t>PQ</a:t>
              </a:r>
              <a:r>
                <a:rPr lang="en-US" sz="2000">
                  <a:sym typeface="Wingdings 2" pitchFamily="18" charset="2"/>
                </a:rPr>
                <a:t> = 3, and </a:t>
              </a:r>
              <a:r>
                <a:rPr lang="en-US" sz="2000" i="1">
                  <a:sym typeface="Wingdings 2" pitchFamily="18" charset="2"/>
                </a:rPr>
                <a:t>RQ</a:t>
              </a:r>
              <a:r>
                <a:rPr lang="en-US" sz="2000">
                  <a:sym typeface="Wingdings 2" pitchFamily="18" charset="2"/>
                </a:rPr>
                <a:t> = 12. Find the following lengths:</a:t>
              </a:r>
              <a:endParaRPr lang="en-US" sz="2000"/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/>
                <a:t> </a:t>
              </a:r>
              <a:r>
                <a:rPr lang="en-US" sz="2000" i="1"/>
                <a:t>PM</a:t>
              </a:r>
              <a:endParaRPr lang="en-US" sz="2000"/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>
                  <a:sym typeface="Wingdings 2" pitchFamily="18" charset="2"/>
                </a:rPr>
                <a:t> </a:t>
              </a:r>
              <a:r>
                <a:rPr lang="en-US" sz="2000" i="1">
                  <a:sym typeface="Wingdings 2" pitchFamily="18" charset="2"/>
                </a:rPr>
                <a:t>PR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>
                  <a:sym typeface="Wingdings 2" pitchFamily="18" charset="2"/>
                </a:rPr>
                <a:t> </a:t>
              </a:r>
              <a:r>
                <a:rPr lang="en-US" sz="2000" i="1">
                  <a:sym typeface="Wingdings 2" pitchFamily="18" charset="2"/>
                </a:rPr>
                <a:t>NS</a:t>
              </a:r>
              <a:endParaRPr lang="en-US" sz="2000">
                <a:sym typeface="Wingdings 2" pitchFamily="18" charset="2"/>
              </a:endParaRP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>
                  <a:sym typeface="Wingdings 2" pitchFamily="18" charset="2"/>
                </a:rPr>
                <a:t> </a:t>
              </a:r>
              <a:r>
                <a:rPr lang="en-US" sz="2000" i="1">
                  <a:sym typeface="Wingdings 2" pitchFamily="18" charset="2"/>
                </a:rPr>
                <a:t>MQ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>
                  <a:sym typeface="Wingdings 2" pitchFamily="18" charset="2"/>
                </a:rPr>
                <a:t> </a:t>
              </a:r>
              <a:r>
                <a:rPr lang="en-US" sz="2000" i="1">
                  <a:sym typeface="Wingdings 2" pitchFamily="18" charset="2"/>
                </a:rPr>
                <a:t>SR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sz="2000" i="1">
                  <a:sym typeface="Wingdings 2" pitchFamily="18" charset="2"/>
                </a:rPr>
                <a:t> </a:t>
              </a:r>
              <a:r>
                <a:rPr lang="en-US" sz="2000">
                  <a:sym typeface="Wingdings 2" pitchFamily="18" charset="2"/>
                </a:rPr>
                <a:t>NR</a:t>
              </a:r>
              <a:r>
                <a:rPr lang="en-US" sz="2000" i="1">
                  <a:sym typeface="Wingdings 2" pitchFamily="18" charset="2"/>
                </a:rPr>
                <a:t> </a:t>
              </a:r>
              <a:endParaRPr lang="en-US" sz="2000">
                <a:sym typeface="Wingdings 2" pitchFamily="18" charset="2"/>
              </a:endParaRPr>
            </a:p>
          </p:txBody>
        </p:sp>
        <p:graphicFrame>
          <p:nvGraphicFramePr>
            <p:cNvPr id="10262" name="Object 27"/>
            <p:cNvGraphicFramePr>
              <a:graphicFrameLocks noChangeAspect="1"/>
            </p:cNvGraphicFramePr>
            <p:nvPr/>
          </p:nvGraphicFramePr>
          <p:xfrm>
            <a:off x="4452" y="1701"/>
            <a:ext cx="232" cy="192"/>
          </p:xfrm>
          <a:graphic>
            <a:graphicData uri="http://schemas.openxmlformats.org/presentationml/2006/ole">
              <p:oleObj spid="_x0000_s10262" name="Equation" r:id="rId3" imgW="368140" imgH="304668" progId="Equation.DSMT4">
                <p:embed/>
              </p:oleObj>
            </a:graphicData>
          </a:graphic>
        </p:graphicFrame>
        <p:graphicFrame>
          <p:nvGraphicFramePr>
            <p:cNvPr id="10263" name="Object 28"/>
            <p:cNvGraphicFramePr>
              <a:graphicFrameLocks noChangeAspect="1"/>
            </p:cNvGraphicFramePr>
            <p:nvPr/>
          </p:nvGraphicFramePr>
          <p:xfrm>
            <a:off x="5076" y="1705"/>
            <a:ext cx="248" cy="200"/>
          </p:xfrm>
          <a:graphic>
            <a:graphicData uri="http://schemas.openxmlformats.org/presentationml/2006/ole">
              <p:oleObj spid="_x0000_s10263" name="Equation" r:id="rId4" imgW="393359" imgH="317225" progId="Equation.DSMT4">
                <p:embed/>
              </p:oleObj>
            </a:graphicData>
          </a:graphic>
        </p:graphicFrame>
      </p:grpSp>
      <p:graphicFrame>
        <p:nvGraphicFramePr>
          <p:cNvPr id="101406" name="Object 30"/>
          <p:cNvGraphicFramePr>
            <a:graphicFrameLocks noChangeAspect="1"/>
          </p:cNvGraphicFramePr>
          <p:nvPr/>
        </p:nvGraphicFramePr>
        <p:xfrm>
          <a:off x="1898650" y="3816350"/>
          <a:ext cx="393700" cy="254000"/>
        </p:xfrm>
        <a:graphic>
          <a:graphicData uri="http://schemas.openxmlformats.org/presentationml/2006/ole">
            <p:oleObj spid="_x0000_s10255" name="Equation" r:id="rId5" imgW="393529" imgH="253890" progId="Equation.DSMT4">
              <p:embed/>
            </p:oleObj>
          </a:graphicData>
        </a:graphic>
      </p:graphicFrame>
      <p:graphicFrame>
        <p:nvGraphicFramePr>
          <p:cNvPr id="101407" name="Object 31"/>
          <p:cNvGraphicFramePr>
            <a:graphicFrameLocks noChangeAspect="1"/>
          </p:cNvGraphicFramePr>
          <p:nvPr/>
        </p:nvGraphicFramePr>
        <p:xfrm>
          <a:off x="1898650" y="4267200"/>
          <a:ext cx="495300" cy="266700"/>
        </p:xfrm>
        <a:graphic>
          <a:graphicData uri="http://schemas.openxmlformats.org/presentationml/2006/ole">
            <p:oleObj spid="_x0000_s10256" name="Equation" r:id="rId6" imgW="494870" imgH="266469" progId="Equation.DSMT4">
              <p:embed/>
            </p:oleObj>
          </a:graphicData>
        </a:graphic>
      </p:graphicFrame>
      <p:graphicFrame>
        <p:nvGraphicFramePr>
          <p:cNvPr id="101408" name="Object 32"/>
          <p:cNvGraphicFramePr>
            <a:graphicFrameLocks noChangeAspect="1"/>
          </p:cNvGraphicFramePr>
          <p:nvPr/>
        </p:nvGraphicFramePr>
        <p:xfrm>
          <a:off x="1911350" y="4711700"/>
          <a:ext cx="368300" cy="266700"/>
        </p:xfrm>
        <a:graphic>
          <a:graphicData uri="http://schemas.openxmlformats.org/presentationml/2006/ole">
            <p:oleObj spid="_x0000_s10257" name="Equation" r:id="rId7" imgW="368140" imgH="266584" progId="Equation.DSMT4">
              <p:embed/>
            </p:oleObj>
          </a:graphicData>
        </a:graphic>
      </p:graphicFrame>
      <p:graphicFrame>
        <p:nvGraphicFramePr>
          <p:cNvPr id="101409" name="Object 33"/>
          <p:cNvGraphicFramePr>
            <a:graphicFrameLocks noChangeAspect="1"/>
          </p:cNvGraphicFramePr>
          <p:nvPr/>
        </p:nvGraphicFramePr>
        <p:xfrm>
          <a:off x="1955800" y="5200650"/>
          <a:ext cx="381000" cy="254000"/>
        </p:xfrm>
        <a:graphic>
          <a:graphicData uri="http://schemas.openxmlformats.org/presentationml/2006/ole">
            <p:oleObj spid="_x0000_s10258" name="Equation" r:id="rId8" imgW="380835" imgH="253890" progId="Equation.DSMT4">
              <p:embed/>
            </p:oleObj>
          </a:graphicData>
        </a:graphic>
      </p:graphicFrame>
      <p:graphicFrame>
        <p:nvGraphicFramePr>
          <p:cNvPr id="101410" name="Object 34"/>
          <p:cNvGraphicFramePr>
            <a:graphicFrameLocks noChangeAspect="1"/>
          </p:cNvGraphicFramePr>
          <p:nvPr/>
        </p:nvGraphicFramePr>
        <p:xfrm>
          <a:off x="1949450" y="5638800"/>
          <a:ext cx="495300" cy="266700"/>
        </p:xfrm>
        <a:graphic>
          <a:graphicData uri="http://schemas.openxmlformats.org/presentationml/2006/ole">
            <p:oleObj spid="_x0000_s10259" name="Equation" r:id="rId9" imgW="494870" imgH="266469" progId="Equation.DSMT4">
              <p:embed/>
            </p:oleObj>
          </a:graphicData>
        </a:graphic>
      </p:graphicFrame>
      <p:graphicFrame>
        <p:nvGraphicFramePr>
          <p:cNvPr id="101411" name="Object 35"/>
          <p:cNvGraphicFramePr>
            <a:graphicFrameLocks noChangeAspect="1"/>
          </p:cNvGraphicFramePr>
          <p:nvPr/>
        </p:nvGraphicFramePr>
        <p:xfrm>
          <a:off x="1930400" y="6108700"/>
          <a:ext cx="508000" cy="266700"/>
        </p:xfrm>
        <a:graphic>
          <a:graphicData uri="http://schemas.openxmlformats.org/presentationml/2006/ole">
            <p:oleObj spid="_x0000_s10260" name="Equation" r:id="rId10" imgW="507780" imgH="266584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CW: p. 335 1-5 (</a:t>
            </a:r>
            <a:r>
              <a:rPr lang="en-US" smtClean="0">
                <a:sym typeface="Wingdings" pitchFamily="2" charset="2"/>
              </a:rPr>
              <a:t> before end of class)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HW: p. 335 1-6, 10, 14, 16-18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 design template">
  <a:themeElements>
    <a:clrScheme name="Eclipse design templat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 design templat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design templat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B451D72D3C21904D9FA10CB9E5D24B78" ma:contentTypeVersion="" ma:contentTypeDescription="" ma:contentTypeScope="" ma:versionID="92f08df40e41435da53fb112e760a8fd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114C42-D217-4D35-8649-B7F79DA09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EA1DD62-9211-48A3-85A9-409C1394B6E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7032683-289C-4FBB-8AA3-954C43DBF11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Eclipse design template</Template>
  <TotalTime>286</TotalTime>
  <Words>319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Verdana</vt:lpstr>
      <vt:lpstr>Arial</vt:lpstr>
      <vt:lpstr>Wingdings</vt:lpstr>
      <vt:lpstr>Calibri</vt:lpstr>
      <vt:lpstr>Times New Roman</vt:lpstr>
      <vt:lpstr>Tahoma</vt:lpstr>
      <vt:lpstr>Wingdings 2</vt:lpstr>
      <vt:lpstr>Eclipse design template</vt:lpstr>
      <vt:lpstr>MathType 5.0 Equation</vt:lpstr>
      <vt:lpstr>9-2 Tangents</vt:lpstr>
      <vt:lpstr>Corollary (p. 333)</vt:lpstr>
      <vt:lpstr>Theorem 9-2 p. 333</vt:lpstr>
      <vt:lpstr>Slide 4</vt:lpstr>
      <vt:lpstr>A line that is tangent to each of two coplanar circles is called a common tangent.</vt:lpstr>
      <vt:lpstr>Tangent circles are coplanar circles that are tangent to the same line at the same point. </vt:lpstr>
      <vt:lpstr>Slide 7</vt:lpstr>
      <vt:lpstr>Slide 8</vt:lpstr>
      <vt:lpstr>Assignments</vt:lpstr>
    </vt:vector>
  </TitlesOfParts>
  <Company>Lillian M Rogers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9-2 Tangents</dc:title>
  <dc:creator>Lillian M Rogers</dc:creator>
  <cp:lastModifiedBy>Heather</cp:lastModifiedBy>
  <cp:revision>29</cp:revision>
  <cp:lastPrinted>1601-01-01T00:00:00Z</cp:lastPrinted>
  <dcterms:created xsi:type="dcterms:W3CDTF">2007-02-28T22:46:47Z</dcterms:created>
  <dcterms:modified xsi:type="dcterms:W3CDTF">2013-02-09T04:17:28Z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TC102037701033</vt:lpwstr>
  </property>
  <property fmtid="{D5CDD505-2E9C-101B-9397-08002B2CF9AE}" pid="3" name="AddDocumentEventProcessedId">
    <vt:lpwstr>f51083c2-671e-4c1f-984c-6c05d768243a</vt:lpwstr>
  </property>
</Properties>
</file>