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9B0F46-58EE-4EAD-A07B-8191888A2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76E8D-1CB4-4E1B-8806-805A0D3C7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A259D-5D06-4E77-9DB0-03FCF0159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DB59D-D513-4F83-BAC2-AF42ABA59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4D8C4-55FE-4969-B358-F38F30329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CA7AF-6BF5-43F2-B142-95C68C145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56A13-2FDD-4B20-A50D-D09A2A95C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E77EA-7C69-44F3-9820-DEABBC28B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B563F-252A-4EE4-A484-8A4F86B2C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5EC3E-C6CD-4190-A505-C367DEED4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0D92D-E378-4E11-BC4A-E61D369D8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753CD-15D4-430E-8B91-0C6BB77BC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62A67887-572A-4314-AD63-BBE0A4142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9-3 Arcs and Central Angles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905000"/>
            <a:ext cx="6184900" cy="4229100"/>
          </a:xfrm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smtClean="0">
                <a:solidFill>
                  <a:schemeClr val="accent2"/>
                </a:solidFill>
              </a:rPr>
              <a:t>central angle</a:t>
            </a:r>
            <a:r>
              <a:rPr lang="en-US" smtClean="0"/>
              <a:t> of a circle is an angle with its vertex at the center of the circle.</a:t>
            </a:r>
          </a:p>
          <a:p>
            <a:pPr eaLnBrk="1" hangingPunct="1"/>
            <a:r>
              <a:rPr lang="en-US" smtClean="0"/>
              <a:t>In the given figure:</a:t>
            </a:r>
          </a:p>
          <a:p>
            <a:pPr lvl="1" eaLnBrk="1" hangingPunct="1"/>
            <a:r>
              <a:rPr lang="en-US" smtClean="0"/>
              <a:t>           is a </a:t>
            </a:r>
            <a:r>
              <a:rPr lang="en-US" smtClean="0">
                <a:solidFill>
                  <a:schemeClr val="accent2"/>
                </a:solidFill>
              </a:rPr>
              <a:t>central angle</a:t>
            </a:r>
            <a:r>
              <a:rPr lang="en-US" smtClean="0"/>
              <a:t> of </a:t>
            </a:r>
            <a:r>
              <a:rPr lang="en-US" smtClean="0">
                <a:sym typeface="Wingdings 2" pitchFamily="18" charset="2"/>
              </a:rPr>
              <a:t></a:t>
            </a:r>
            <a:r>
              <a:rPr lang="en-US" i="1" smtClean="0">
                <a:sym typeface="Wingdings 2" pitchFamily="18" charset="2"/>
              </a:rPr>
              <a:t>O</a:t>
            </a:r>
          </a:p>
          <a:p>
            <a:pPr lvl="1" eaLnBrk="1" hangingPunct="1"/>
            <a:r>
              <a:rPr lang="en-US" smtClean="0"/>
              <a:t>      is the </a:t>
            </a:r>
            <a:r>
              <a:rPr lang="en-US" smtClean="0">
                <a:solidFill>
                  <a:schemeClr val="accent2"/>
                </a:solidFill>
              </a:rPr>
              <a:t>minor arc</a:t>
            </a:r>
            <a:r>
              <a:rPr lang="en-US" smtClean="0"/>
              <a:t> of </a:t>
            </a:r>
            <a:r>
              <a:rPr lang="en-US" smtClean="0">
                <a:sym typeface="Wingdings 2" pitchFamily="18" charset="2"/>
              </a:rPr>
              <a:t></a:t>
            </a:r>
            <a:r>
              <a:rPr lang="en-US" i="1" smtClean="0">
                <a:sym typeface="Wingdings 2" pitchFamily="18" charset="2"/>
              </a:rPr>
              <a:t>O</a:t>
            </a:r>
            <a:r>
              <a:rPr lang="en-US" smtClean="0">
                <a:sym typeface="Wingdings 2" pitchFamily="18" charset="2"/>
              </a:rPr>
              <a:t> </a:t>
            </a:r>
          </a:p>
          <a:p>
            <a:pPr lvl="1" eaLnBrk="1" hangingPunct="1"/>
            <a:r>
              <a:rPr lang="en-US" smtClean="0">
                <a:sym typeface="Wingdings 2" pitchFamily="18" charset="2"/>
              </a:rPr>
              <a:t>        is the </a:t>
            </a:r>
            <a:r>
              <a:rPr lang="en-US" smtClean="0">
                <a:solidFill>
                  <a:schemeClr val="accent2"/>
                </a:solidFill>
                <a:sym typeface="Wingdings 2" pitchFamily="18" charset="2"/>
              </a:rPr>
              <a:t>major arc</a:t>
            </a:r>
            <a:r>
              <a:rPr lang="en-US" smtClean="0">
                <a:sym typeface="Wingdings 2" pitchFamily="18" charset="2"/>
              </a:rPr>
              <a:t> of </a:t>
            </a:r>
            <a:r>
              <a:rPr lang="en-US" i="1" smtClean="0">
                <a:sym typeface="Wingdings 2" pitchFamily="18" charset="2"/>
              </a:rPr>
              <a:t>O</a:t>
            </a: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1168400" y="4029075"/>
          <a:ext cx="1066800" cy="330200"/>
        </p:xfrm>
        <a:graphic>
          <a:graphicData uri="http://schemas.openxmlformats.org/presentationml/2006/ole">
            <p:oleObj spid="_x0000_s1028" name="Equation" r:id="rId3" imgW="1066800" imgH="330200" progId="">
              <p:embed/>
            </p:oleObj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524625" y="3406775"/>
            <a:ext cx="1943100" cy="2222500"/>
            <a:chOff x="4126" y="2098"/>
            <a:chExt cx="960" cy="1112"/>
          </a:xfrm>
        </p:grpSpPr>
        <p:sp>
          <p:nvSpPr>
            <p:cNvPr id="1036" name="Oval 5"/>
            <p:cNvSpPr>
              <a:spLocks noChangeArrowheads="1"/>
            </p:cNvSpPr>
            <p:nvPr/>
          </p:nvSpPr>
          <p:spPr bwMode="auto">
            <a:xfrm>
              <a:off x="4126" y="2250"/>
              <a:ext cx="960" cy="96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 flipV="1">
              <a:off x="4318" y="2350"/>
              <a:ext cx="29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V="1">
              <a:off x="4606" y="2286"/>
              <a:ext cx="174" cy="4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4172" y="2162"/>
              <a:ext cx="23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Y</a:t>
              </a: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4492" y="2690"/>
              <a:ext cx="23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O</a:t>
              </a: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4722" y="2098"/>
              <a:ext cx="23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Z</a:t>
              </a:r>
            </a:p>
          </p:txBody>
        </p:sp>
      </p:grp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8064500" y="542290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8064500" y="53721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381500"/>
            <a:ext cx="4826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5700" y="4927600"/>
            <a:ext cx="76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allAtOnce" autoUpdateAnimBg="0"/>
      <p:bldP spid="2067" grpId="0" autoUpdateAnimBg="0"/>
      <p:bldP spid="206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60500" y="0"/>
            <a:ext cx="7277100" cy="2527300"/>
          </a:xfrm>
        </p:spPr>
        <p:txBody>
          <a:bodyPr/>
          <a:lstStyle/>
          <a:p>
            <a:pPr eaLnBrk="1" hangingPunct="1"/>
            <a:r>
              <a:rPr lang="en-US" sz="2600" smtClean="0"/>
              <a:t>The </a:t>
            </a:r>
            <a:r>
              <a:rPr lang="en-US" sz="2600" smtClean="0">
                <a:solidFill>
                  <a:schemeClr val="accent2"/>
                </a:solidFill>
              </a:rPr>
              <a:t>measure of a minor arc</a:t>
            </a:r>
            <a:r>
              <a:rPr lang="en-US" sz="2600" smtClean="0"/>
              <a:t> is defined to be the measure of its </a:t>
            </a:r>
            <a:r>
              <a:rPr lang="en-US" sz="2600" smtClean="0">
                <a:solidFill>
                  <a:schemeClr val="accent2"/>
                </a:solidFill>
              </a:rPr>
              <a:t>central angle</a:t>
            </a:r>
            <a:r>
              <a:rPr lang="en-US" sz="2600" smtClean="0"/>
              <a:t>.</a:t>
            </a:r>
          </a:p>
          <a:p>
            <a:pPr eaLnBrk="1" hangingPunct="1"/>
            <a:r>
              <a:rPr lang="en-US" sz="2600" smtClean="0"/>
              <a:t>The </a:t>
            </a:r>
            <a:r>
              <a:rPr lang="en-US" sz="2600" smtClean="0">
                <a:solidFill>
                  <a:srgbClr val="660066"/>
                </a:solidFill>
              </a:rPr>
              <a:t>measure of a major arc</a:t>
            </a:r>
            <a:r>
              <a:rPr lang="en-US" sz="2600" smtClean="0"/>
              <a:t> is 360 minus the measure of its minor arc.</a:t>
            </a:r>
          </a:p>
          <a:p>
            <a:pPr eaLnBrk="1" hangingPunct="1"/>
            <a:r>
              <a:rPr lang="en-US" sz="2600" smtClean="0"/>
              <a:t>The </a:t>
            </a:r>
            <a:r>
              <a:rPr lang="en-US" sz="2600" smtClean="0">
                <a:solidFill>
                  <a:srgbClr val="3333FF"/>
                </a:solidFill>
              </a:rPr>
              <a:t>measure of a semicircle</a:t>
            </a:r>
            <a:r>
              <a:rPr lang="en-US" sz="2600" smtClean="0"/>
              <a:t> is 180.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587625" y="3432175"/>
            <a:ext cx="1943100" cy="2306638"/>
            <a:chOff x="1630" y="2162"/>
            <a:chExt cx="1224" cy="1453"/>
          </a:xfrm>
        </p:grpSpPr>
        <p:grpSp>
          <p:nvGrpSpPr>
            <p:cNvPr id="2069" name="Group 4"/>
            <p:cNvGrpSpPr>
              <a:grpSpLocks/>
            </p:cNvGrpSpPr>
            <p:nvPr/>
          </p:nvGrpSpPr>
          <p:grpSpPr bwMode="auto">
            <a:xfrm>
              <a:off x="1630" y="2162"/>
              <a:ext cx="1224" cy="1400"/>
              <a:chOff x="4126" y="2098"/>
              <a:chExt cx="960" cy="1112"/>
            </a:xfrm>
          </p:grpSpPr>
          <p:sp>
            <p:nvSpPr>
              <p:cNvPr id="2073" name="Oval 5"/>
              <p:cNvSpPr>
                <a:spLocks noChangeArrowheads="1"/>
              </p:cNvSpPr>
              <p:nvPr/>
            </p:nvSpPr>
            <p:spPr bwMode="auto">
              <a:xfrm>
                <a:off x="4126" y="2250"/>
                <a:ext cx="960" cy="96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Line 6"/>
              <p:cNvSpPr>
                <a:spLocks noChangeShapeType="1"/>
              </p:cNvSpPr>
              <p:nvPr/>
            </p:nvSpPr>
            <p:spPr bwMode="auto">
              <a:xfrm flipH="1" flipV="1">
                <a:off x="4318" y="2350"/>
                <a:ext cx="29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7"/>
              <p:cNvSpPr>
                <a:spLocks noChangeShapeType="1"/>
              </p:cNvSpPr>
              <p:nvPr/>
            </p:nvSpPr>
            <p:spPr bwMode="auto">
              <a:xfrm flipV="1">
                <a:off x="4606" y="2286"/>
                <a:ext cx="174" cy="4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Text Box 8"/>
              <p:cNvSpPr txBox="1">
                <a:spLocks noChangeArrowheads="1"/>
              </p:cNvSpPr>
              <p:nvPr/>
            </p:nvSpPr>
            <p:spPr bwMode="auto">
              <a:xfrm>
                <a:off x="4172" y="2162"/>
                <a:ext cx="230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/>
                  <a:t>Y</a:t>
                </a:r>
              </a:p>
            </p:txBody>
          </p:sp>
          <p:sp>
            <p:nvSpPr>
              <p:cNvPr id="2077" name="Text Box 9"/>
              <p:cNvSpPr txBox="1">
                <a:spLocks noChangeArrowheads="1"/>
              </p:cNvSpPr>
              <p:nvPr/>
            </p:nvSpPr>
            <p:spPr bwMode="auto">
              <a:xfrm>
                <a:off x="4492" y="2690"/>
                <a:ext cx="230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/>
                  <a:t>O</a:t>
                </a:r>
              </a:p>
            </p:txBody>
          </p:sp>
          <p:sp>
            <p:nvSpPr>
              <p:cNvPr id="2078" name="Text Box 10"/>
              <p:cNvSpPr txBox="1">
                <a:spLocks noChangeArrowheads="1"/>
              </p:cNvSpPr>
              <p:nvPr/>
            </p:nvSpPr>
            <p:spPr bwMode="auto">
              <a:xfrm>
                <a:off x="4722" y="2098"/>
                <a:ext cx="230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/>
                  <a:t>Z</a:t>
                </a:r>
              </a:p>
            </p:txBody>
          </p:sp>
        </p:grpSp>
        <p:sp>
          <p:nvSpPr>
            <p:cNvPr id="2070" name="Text Box 11"/>
            <p:cNvSpPr txBox="1">
              <a:spLocks noChangeArrowheads="1"/>
            </p:cNvSpPr>
            <p:nvPr/>
          </p:nvSpPr>
          <p:spPr bwMode="auto">
            <a:xfrm>
              <a:off x="2056" y="2560"/>
              <a:ext cx="4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</a:rPr>
                <a:t>55</a:t>
              </a:r>
              <a:r>
                <a:rPr lang="en-US">
                  <a:solidFill>
                    <a:schemeClr val="accent2"/>
                  </a:solidFill>
                  <a:cs typeface="Arial" charset="0"/>
                </a:rPr>
                <a:t>º</a:t>
              </a:r>
            </a:p>
          </p:txBody>
        </p:sp>
        <p:sp>
          <p:nvSpPr>
            <p:cNvPr id="2071" name="Text Box 12"/>
            <p:cNvSpPr txBox="1">
              <a:spLocks noChangeArrowheads="1"/>
            </p:cNvSpPr>
            <p:nvPr/>
          </p:nvSpPr>
          <p:spPr bwMode="auto">
            <a:xfrm>
              <a:off x="2640" y="3384"/>
              <a:ext cx="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X</a:t>
              </a:r>
            </a:p>
          </p:txBody>
        </p:sp>
        <p:sp>
          <p:nvSpPr>
            <p:cNvPr id="2072" name="Oval 13"/>
            <p:cNvSpPr>
              <a:spLocks noChangeArrowheads="1"/>
            </p:cNvSpPr>
            <p:nvPr/>
          </p:nvSpPr>
          <p:spPr bwMode="auto">
            <a:xfrm>
              <a:off x="2640" y="335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130800" y="3467100"/>
            <a:ext cx="330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m      =</a:t>
            </a:r>
          </a:p>
          <a:p>
            <a:pPr>
              <a:spcBef>
                <a:spcPct val="50000"/>
              </a:spcBef>
            </a:pPr>
            <a:r>
              <a:rPr lang="en-US" sz="2400" i="1"/>
              <a:t>m          =   </a:t>
            </a:r>
          </a:p>
          <a:p>
            <a:pPr>
              <a:spcBef>
                <a:spcPct val="50000"/>
              </a:spcBef>
            </a:pPr>
            <a:r>
              <a:rPr lang="en-US" sz="2400" i="1"/>
              <a:t>m</a:t>
            </a:r>
            <a:r>
              <a:rPr lang="en-US" sz="2400"/>
              <a:t>          =   </a:t>
            </a:r>
            <a:endParaRPr lang="en-US" sz="2400" i="1"/>
          </a:p>
        </p:txBody>
      </p:sp>
      <p:graphicFrame>
        <p:nvGraphicFramePr>
          <p:cNvPr id="2050" name="Object 16"/>
          <p:cNvGraphicFramePr>
            <a:graphicFrameLocks noChangeAspect="1"/>
          </p:cNvGraphicFramePr>
          <p:nvPr/>
        </p:nvGraphicFramePr>
        <p:xfrm>
          <a:off x="6242050" y="3521075"/>
          <a:ext cx="368300" cy="304800"/>
        </p:xfrm>
        <a:graphic>
          <a:graphicData uri="http://schemas.openxmlformats.org/presentationml/2006/ole">
            <p:oleObj spid="_x0000_s2056" name="Equation" r:id="rId3" imgW="368140" imgH="304668" progId="">
              <p:embed/>
            </p:oleObj>
          </a:graphicData>
        </a:graphic>
      </p:graphicFrame>
      <p:graphicFrame>
        <p:nvGraphicFramePr>
          <p:cNvPr id="2051" name="Object 17"/>
          <p:cNvGraphicFramePr>
            <a:graphicFrameLocks noChangeAspect="1"/>
          </p:cNvGraphicFramePr>
          <p:nvPr/>
        </p:nvGraphicFramePr>
        <p:xfrm>
          <a:off x="6559550" y="4073525"/>
          <a:ext cx="546100" cy="317500"/>
        </p:xfrm>
        <a:graphic>
          <a:graphicData uri="http://schemas.openxmlformats.org/presentationml/2006/ole">
            <p:oleObj spid="_x0000_s2057" name="Equation" r:id="rId4" imgW="545626" imgH="317225" progId="">
              <p:embed/>
            </p:oleObj>
          </a:graphicData>
        </a:graphic>
      </p:graphicFrame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603500" y="3495675"/>
            <a:ext cx="2052638" cy="2219325"/>
            <a:chOff x="230" y="2218"/>
            <a:chExt cx="1293" cy="1398"/>
          </a:xfrm>
        </p:grpSpPr>
        <p:sp>
          <p:nvSpPr>
            <p:cNvPr id="2061" name="Text Box 26"/>
            <p:cNvSpPr txBox="1">
              <a:spLocks noChangeArrowheads="1"/>
            </p:cNvSpPr>
            <p:nvPr/>
          </p:nvSpPr>
          <p:spPr bwMode="auto">
            <a:xfrm>
              <a:off x="1046" y="2218"/>
              <a:ext cx="29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Z</a:t>
              </a:r>
            </a:p>
          </p:txBody>
        </p:sp>
        <p:grpSp>
          <p:nvGrpSpPr>
            <p:cNvPr id="2062" name="Group 28"/>
            <p:cNvGrpSpPr>
              <a:grpSpLocks/>
            </p:cNvGrpSpPr>
            <p:nvPr/>
          </p:nvGrpSpPr>
          <p:grpSpPr bwMode="auto">
            <a:xfrm>
              <a:off x="230" y="2259"/>
              <a:ext cx="1293" cy="1357"/>
              <a:chOff x="230" y="2259"/>
              <a:chExt cx="1293" cy="1357"/>
            </a:xfrm>
          </p:grpSpPr>
          <p:sp>
            <p:nvSpPr>
              <p:cNvPr id="2063" name="Oval 20"/>
              <p:cNvSpPr>
                <a:spLocks noChangeArrowheads="1"/>
              </p:cNvSpPr>
              <p:nvPr/>
            </p:nvSpPr>
            <p:spPr bwMode="auto">
              <a:xfrm>
                <a:off x="230" y="2369"/>
                <a:ext cx="1224" cy="120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Line 21"/>
              <p:cNvSpPr>
                <a:spLocks noChangeShapeType="1"/>
              </p:cNvSpPr>
              <p:nvPr/>
            </p:nvSpPr>
            <p:spPr bwMode="auto">
              <a:xfrm flipH="1" flipV="1">
                <a:off x="475" y="2495"/>
                <a:ext cx="730" cy="9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Text Box 23"/>
              <p:cNvSpPr txBox="1">
                <a:spLocks noChangeArrowheads="1"/>
              </p:cNvSpPr>
              <p:nvPr/>
            </p:nvSpPr>
            <p:spPr bwMode="auto">
              <a:xfrm>
                <a:off x="289" y="2259"/>
                <a:ext cx="29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/>
                  <a:t>Y</a:t>
                </a:r>
              </a:p>
            </p:txBody>
          </p:sp>
          <p:sp>
            <p:nvSpPr>
              <p:cNvPr id="2066" name="Text Box 24"/>
              <p:cNvSpPr txBox="1">
                <a:spLocks noChangeArrowheads="1"/>
              </p:cNvSpPr>
              <p:nvPr/>
            </p:nvSpPr>
            <p:spPr bwMode="auto">
              <a:xfrm>
                <a:off x="697" y="2923"/>
                <a:ext cx="29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/>
                  <a:t>O</a:t>
                </a:r>
              </a:p>
            </p:txBody>
          </p:sp>
          <p:sp>
            <p:nvSpPr>
              <p:cNvPr id="2067" name="Text Box 25"/>
              <p:cNvSpPr txBox="1">
                <a:spLocks noChangeArrowheads="1"/>
              </p:cNvSpPr>
              <p:nvPr/>
            </p:nvSpPr>
            <p:spPr bwMode="auto">
              <a:xfrm>
                <a:off x="1230" y="3386"/>
                <a:ext cx="29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/>
                  <a:t>W</a:t>
                </a:r>
              </a:p>
            </p:txBody>
          </p:sp>
          <p:sp>
            <p:nvSpPr>
              <p:cNvPr id="2068" name="Oval 27"/>
              <p:cNvSpPr>
                <a:spLocks noChangeArrowheads="1"/>
              </p:cNvSpPr>
              <p:nvPr/>
            </p:nvSpPr>
            <p:spPr bwMode="auto">
              <a:xfrm>
                <a:off x="1096" y="240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052" name="Object 3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553200" y="4591050"/>
          <a:ext cx="533400" cy="317500"/>
        </p:xfrm>
        <a:graphic>
          <a:graphicData uri="http://schemas.openxmlformats.org/presentationml/2006/ole">
            <p:oleObj spid="_x0000_s2058" name="Equation" r:id="rId5" imgW="532937" imgH="317225" progId="">
              <p:embed/>
            </p:oleObj>
          </a:graphicData>
        </a:graphic>
      </p:graphicFrame>
      <p:pic>
        <p:nvPicPr>
          <p:cNvPr id="32" name="Picture 2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48300" y="3403600"/>
            <a:ext cx="4826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949700"/>
            <a:ext cx="76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356" name="Picture 4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9100" y="4533900"/>
            <a:ext cx="8302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 build="allAtOnce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Postulate 16 </a:t>
            </a:r>
            <a:r>
              <a:rPr lang="en-US" sz="3200" i="1" smtClean="0"/>
              <a:t>Arc Addition Postulate</a:t>
            </a:r>
            <a:endParaRPr lang="en-US" sz="32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2100" y="1308100"/>
            <a:ext cx="7010400" cy="1524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The measure of the arc formed by two </a:t>
            </a:r>
            <a:r>
              <a:rPr lang="en-US" dirty="0" smtClean="0">
                <a:solidFill>
                  <a:schemeClr val="accent2"/>
                </a:solidFill>
              </a:rPr>
              <a:t>adjacent</a:t>
            </a:r>
            <a:r>
              <a:rPr lang="en-US" dirty="0" smtClean="0"/>
              <a:t> arcs is the sum of the measures of these two arcs.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00200" y="2844479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3000" dirty="0">
                <a:solidFill>
                  <a:schemeClr val="accent2"/>
                </a:solidFill>
              </a:rPr>
              <a:t>Congruent arcs</a:t>
            </a:r>
            <a:r>
              <a:rPr lang="en-US" sz="3000" dirty="0">
                <a:solidFill>
                  <a:schemeClr val="tx2"/>
                </a:solidFill>
              </a:rPr>
              <a:t> are arcs, in the same circle or in congruent circles, that have equal measures.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707041" y="4809317"/>
            <a:ext cx="2144851" cy="914400"/>
            <a:chOff x="1468840" y="5129439"/>
            <a:chExt cx="2144851" cy="914400"/>
          </a:xfrm>
        </p:grpSpPr>
        <p:grpSp>
          <p:nvGrpSpPr>
            <p:cNvPr id="7" name="Group 6"/>
            <p:cNvGrpSpPr/>
            <p:nvPr/>
          </p:nvGrpSpPr>
          <p:grpSpPr>
            <a:xfrm>
              <a:off x="1468840" y="5129439"/>
              <a:ext cx="914400" cy="914400"/>
              <a:chOff x="800100" y="5562600"/>
              <a:chExt cx="914400" cy="914400"/>
            </a:xfrm>
          </p:grpSpPr>
          <p:sp>
            <p:nvSpPr>
              <p:cNvPr id="6" name="Oval 5"/>
              <p:cNvSpPr/>
              <p:nvPr/>
            </p:nvSpPr>
            <p:spPr bwMode="auto">
              <a:xfrm>
                <a:off x="800100" y="5562600"/>
                <a:ext cx="914400" cy="9144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" name="Oval 2"/>
              <p:cNvSpPr>
                <a:spLocks noChangeAspect="1"/>
              </p:cNvSpPr>
              <p:nvPr/>
            </p:nvSpPr>
            <p:spPr bwMode="auto">
              <a:xfrm>
                <a:off x="1242415" y="6015283"/>
                <a:ext cx="18288" cy="1828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699291" y="5129439"/>
              <a:ext cx="914400" cy="914400"/>
              <a:chOff x="800100" y="5562600"/>
              <a:chExt cx="914400" cy="914400"/>
            </a:xfrm>
          </p:grpSpPr>
          <p:sp>
            <p:nvSpPr>
              <p:cNvPr id="10" name="Oval 9"/>
              <p:cNvSpPr/>
              <p:nvPr/>
            </p:nvSpPr>
            <p:spPr bwMode="auto">
              <a:xfrm>
                <a:off x="800100" y="5562600"/>
                <a:ext cx="914400" cy="9144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 bwMode="auto">
              <a:xfrm>
                <a:off x="1242415" y="6015283"/>
                <a:ext cx="18288" cy="1828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3" name="Straight Connector 12"/>
            <p:cNvCxnSpPr>
              <a:stCxn id="11" idx="0"/>
              <a:endCxn id="10" idx="0"/>
            </p:cNvCxnSpPr>
            <p:nvPr/>
          </p:nvCxnSpPr>
          <p:spPr bwMode="auto">
            <a:xfrm flipV="1">
              <a:off x="3150750" y="5129439"/>
              <a:ext cx="5741" cy="4526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3" idx="4"/>
              <a:endCxn id="6" idx="0"/>
            </p:cNvCxnSpPr>
            <p:nvPr/>
          </p:nvCxnSpPr>
          <p:spPr bwMode="auto">
            <a:xfrm flipV="1">
              <a:off x="1920299" y="5129439"/>
              <a:ext cx="5741" cy="4709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stCxn id="3" idx="4"/>
              <a:endCxn id="6" idx="7"/>
            </p:cNvCxnSpPr>
            <p:nvPr/>
          </p:nvCxnSpPr>
          <p:spPr bwMode="auto">
            <a:xfrm flipV="1">
              <a:off x="1920299" y="5263350"/>
              <a:ext cx="329030" cy="337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1" idx="7"/>
              <a:endCxn id="10" idx="7"/>
            </p:cNvCxnSpPr>
            <p:nvPr/>
          </p:nvCxnSpPr>
          <p:spPr bwMode="auto">
            <a:xfrm flipV="1">
              <a:off x="3157216" y="5263350"/>
              <a:ext cx="322564" cy="321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848198" y="5246596"/>
              <a:ext cx="3572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mbria" pitchFamily="18" charset="0"/>
                </a:rPr>
                <a:t>45</a:t>
              </a:r>
              <a:endParaRPr lang="en-US" sz="1200" dirty="0">
                <a:latin typeface="Cambria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80924" y="5240822"/>
              <a:ext cx="3572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mbria" pitchFamily="18" charset="0"/>
                </a:rPr>
                <a:t>45</a:t>
              </a:r>
              <a:endParaRPr lang="en-US" sz="1200" dirty="0">
                <a:latin typeface="Cambria" pitchFamily="18" charset="0"/>
              </a:endParaRPr>
            </a:p>
          </p:txBody>
        </p:sp>
      </p:grpSp>
      <p:grpSp>
        <p:nvGrpSpPr>
          <p:cNvPr id="14338" name="Group 14337"/>
          <p:cNvGrpSpPr/>
          <p:nvPr/>
        </p:nvGrpSpPr>
        <p:grpSpPr>
          <a:xfrm>
            <a:off x="2124918" y="4293883"/>
            <a:ext cx="2257465" cy="2458431"/>
            <a:chOff x="2120428" y="4368479"/>
            <a:chExt cx="2257465" cy="2458431"/>
          </a:xfrm>
        </p:grpSpPr>
        <p:grpSp>
          <p:nvGrpSpPr>
            <p:cNvPr id="25" name="Group 24"/>
            <p:cNvGrpSpPr/>
            <p:nvPr/>
          </p:nvGrpSpPr>
          <p:grpSpPr>
            <a:xfrm>
              <a:off x="2120428" y="4368479"/>
              <a:ext cx="2257465" cy="2458431"/>
              <a:chOff x="4648199" y="4877824"/>
              <a:chExt cx="1703395" cy="1908417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648199" y="4877824"/>
                <a:ext cx="1703395" cy="1908417"/>
                <a:chOff x="4648199" y="4877824"/>
                <a:chExt cx="1703395" cy="1908417"/>
              </a:xfrm>
            </p:grpSpPr>
            <p:sp>
              <p:nvSpPr>
                <p:cNvPr id="2" name="Oval 1"/>
                <p:cNvSpPr/>
                <p:nvPr/>
              </p:nvSpPr>
              <p:spPr bwMode="auto">
                <a:xfrm>
                  <a:off x="4648199" y="4877824"/>
                  <a:ext cx="1703395" cy="1908417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" name="Oval 11"/>
                <p:cNvSpPr>
                  <a:spLocks noChangeAspect="1"/>
                </p:cNvSpPr>
                <p:nvPr/>
              </p:nvSpPr>
              <p:spPr bwMode="auto">
                <a:xfrm>
                  <a:off x="5466710" y="5829669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cxnSp>
            <p:nvCxnSpPr>
              <p:cNvPr id="21" name="Straight Connector 20"/>
              <p:cNvCxnSpPr>
                <a:stCxn id="12" idx="4"/>
                <a:endCxn id="2" idx="0"/>
              </p:cNvCxnSpPr>
              <p:nvPr/>
            </p:nvCxnSpPr>
            <p:spPr bwMode="auto">
              <a:xfrm flipV="1">
                <a:off x="5484998" y="4877824"/>
                <a:ext cx="14899" cy="9884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>
                <a:endCxn id="2" idx="7"/>
              </p:cNvCxnSpPr>
              <p:nvPr/>
            </p:nvCxnSpPr>
            <p:spPr bwMode="auto">
              <a:xfrm flipV="1">
                <a:off x="5484997" y="5157305"/>
                <a:ext cx="617141" cy="70893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5436294" y="5419659"/>
                <a:ext cx="357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Cambria" pitchFamily="18" charset="0"/>
                  </a:rPr>
                  <a:t>45</a:t>
                </a:r>
                <a:endParaRPr lang="en-US" sz="1200" dirty="0">
                  <a:latin typeface="Cambria" pitchFamily="18" charset="0"/>
                </a:endParaRPr>
              </a:p>
            </p:txBody>
          </p:sp>
        </p:grpSp>
        <p:cxnSp>
          <p:nvCxnSpPr>
            <p:cNvPr id="14336" name="Straight Connector 14335"/>
            <p:cNvCxnSpPr>
              <a:endCxn id="2" idx="6"/>
            </p:cNvCxnSpPr>
            <p:nvPr/>
          </p:nvCxnSpPr>
          <p:spPr bwMode="auto">
            <a:xfrm flipV="1">
              <a:off x="3253651" y="5597695"/>
              <a:ext cx="1124242" cy="440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3366842" y="5344684"/>
              <a:ext cx="473485" cy="356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mbria" pitchFamily="18" charset="0"/>
                </a:rPr>
                <a:t>45</a:t>
              </a:r>
              <a:endParaRPr lang="en-US" sz="1200" dirty="0"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Theorem 9-3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2100" y="1371600"/>
            <a:ext cx="7010400" cy="20447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In the same circle or in congruent circles, two minor arcs are congruent if and only if their central angles are congruent.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44920" y="4206918"/>
            <a:ext cx="2144851" cy="914400"/>
            <a:chOff x="1468840" y="5129439"/>
            <a:chExt cx="2144851" cy="914400"/>
          </a:xfrm>
        </p:grpSpPr>
        <p:grpSp>
          <p:nvGrpSpPr>
            <p:cNvPr id="5" name="Group 4"/>
            <p:cNvGrpSpPr/>
            <p:nvPr/>
          </p:nvGrpSpPr>
          <p:grpSpPr>
            <a:xfrm>
              <a:off x="1468840" y="5129439"/>
              <a:ext cx="914400" cy="914400"/>
              <a:chOff x="800100" y="5562600"/>
              <a:chExt cx="914400" cy="914400"/>
            </a:xfrm>
          </p:grpSpPr>
          <p:sp>
            <p:nvSpPr>
              <p:cNvPr id="15" name="Oval 14"/>
              <p:cNvSpPr/>
              <p:nvPr/>
            </p:nvSpPr>
            <p:spPr bwMode="auto">
              <a:xfrm>
                <a:off x="800100" y="5562600"/>
                <a:ext cx="914400" cy="9144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 bwMode="auto">
              <a:xfrm>
                <a:off x="1242415" y="6015283"/>
                <a:ext cx="18288" cy="1828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699291" y="5129439"/>
              <a:ext cx="914400" cy="914400"/>
              <a:chOff x="800100" y="5562600"/>
              <a:chExt cx="914400" cy="914400"/>
            </a:xfrm>
          </p:grpSpPr>
          <p:sp>
            <p:nvSpPr>
              <p:cNvPr id="13" name="Oval 12"/>
              <p:cNvSpPr/>
              <p:nvPr/>
            </p:nvSpPr>
            <p:spPr bwMode="auto">
              <a:xfrm>
                <a:off x="800100" y="5562600"/>
                <a:ext cx="914400" cy="9144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 bwMode="auto">
              <a:xfrm>
                <a:off x="1242415" y="6015283"/>
                <a:ext cx="18288" cy="1828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7" name="Straight Connector 6"/>
            <p:cNvCxnSpPr>
              <a:stCxn id="14" idx="0"/>
              <a:endCxn id="13" idx="0"/>
            </p:cNvCxnSpPr>
            <p:nvPr/>
          </p:nvCxnSpPr>
          <p:spPr bwMode="auto">
            <a:xfrm flipV="1">
              <a:off x="3150750" y="5129439"/>
              <a:ext cx="5741" cy="4526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stCxn id="16" idx="4"/>
              <a:endCxn id="15" idx="0"/>
            </p:cNvCxnSpPr>
            <p:nvPr/>
          </p:nvCxnSpPr>
          <p:spPr bwMode="auto">
            <a:xfrm flipV="1">
              <a:off x="1920299" y="5129439"/>
              <a:ext cx="5741" cy="4709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>
              <a:stCxn id="16" idx="4"/>
              <a:endCxn id="15" idx="7"/>
            </p:cNvCxnSpPr>
            <p:nvPr/>
          </p:nvCxnSpPr>
          <p:spPr bwMode="auto">
            <a:xfrm flipV="1">
              <a:off x="1920299" y="5263350"/>
              <a:ext cx="329030" cy="3370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>
              <a:stCxn id="14" idx="7"/>
              <a:endCxn id="13" idx="7"/>
            </p:cNvCxnSpPr>
            <p:nvPr/>
          </p:nvCxnSpPr>
          <p:spPr bwMode="auto">
            <a:xfrm flipV="1">
              <a:off x="3157216" y="5263350"/>
              <a:ext cx="322564" cy="321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848198" y="5246596"/>
              <a:ext cx="3572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mbria" pitchFamily="18" charset="0"/>
                </a:rPr>
                <a:t>45</a:t>
              </a:r>
              <a:endParaRPr lang="en-US" sz="1200" dirty="0">
                <a:latin typeface="Cambria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80924" y="5240822"/>
              <a:ext cx="3572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mbria" pitchFamily="18" charset="0"/>
                </a:rPr>
                <a:t>45</a:t>
              </a:r>
              <a:endParaRPr lang="en-US" sz="1200" dirty="0">
                <a:latin typeface="Cambria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562797" y="3691484"/>
            <a:ext cx="2257465" cy="2458431"/>
            <a:chOff x="2120428" y="4368479"/>
            <a:chExt cx="2257465" cy="2458431"/>
          </a:xfrm>
        </p:grpSpPr>
        <p:grpSp>
          <p:nvGrpSpPr>
            <p:cNvPr id="18" name="Group 17"/>
            <p:cNvGrpSpPr/>
            <p:nvPr/>
          </p:nvGrpSpPr>
          <p:grpSpPr>
            <a:xfrm>
              <a:off x="2120428" y="4368479"/>
              <a:ext cx="2257465" cy="2458431"/>
              <a:chOff x="4648199" y="4877824"/>
              <a:chExt cx="1703395" cy="1908417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648199" y="4877824"/>
                <a:ext cx="1703395" cy="1908417"/>
                <a:chOff x="4648199" y="4877824"/>
                <a:chExt cx="1703395" cy="1908417"/>
              </a:xfrm>
            </p:grpSpPr>
            <p:sp>
              <p:nvSpPr>
                <p:cNvPr id="25" name="Oval 24"/>
                <p:cNvSpPr/>
                <p:nvPr/>
              </p:nvSpPr>
              <p:spPr bwMode="auto">
                <a:xfrm>
                  <a:off x="4648199" y="4877824"/>
                  <a:ext cx="1703395" cy="1908417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 bwMode="auto">
                <a:xfrm>
                  <a:off x="5466710" y="5829669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cxnSp>
            <p:nvCxnSpPr>
              <p:cNvPr id="22" name="Straight Connector 21"/>
              <p:cNvCxnSpPr>
                <a:stCxn id="26" idx="4"/>
                <a:endCxn id="25" idx="0"/>
              </p:cNvCxnSpPr>
              <p:nvPr/>
            </p:nvCxnSpPr>
            <p:spPr bwMode="auto">
              <a:xfrm flipV="1">
                <a:off x="5484998" y="4877824"/>
                <a:ext cx="14899" cy="9884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>
                <a:endCxn id="25" idx="7"/>
              </p:cNvCxnSpPr>
              <p:nvPr/>
            </p:nvCxnSpPr>
            <p:spPr bwMode="auto">
              <a:xfrm flipV="1">
                <a:off x="5484997" y="5157305"/>
                <a:ext cx="617141" cy="70893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5436294" y="5419659"/>
                <a:ext cx="357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Cambria" pitchFamily="18" charset="0"/>
                  </a:rPr>
                  <a:t>45</a:t>
                </a:r>
                <a:endParaRPr lang="en-US" sz="1200" dirty="0">
                  <a:latin typeface="Cambria" pitchFamily="18" charset="0"/>
                </a:endParaRPr>
              </a:p>
            </p:txBody>
          </p:sp>
        </p:grpSp>
        <p:cxnSp>
          <p:nvCxnSpPr>
            <p:cNvPr id="19" name="Straight Connector 18"/>
            <p:cNvCxnSpPr>
              <a:endCxn id="25" idx="6"/>
            </p:cNvCxnSpPr>
            <p:nvPr/>
          </p:nvCxnSpPr>
          <p:spPr bwMode="auto">
            <a:xfrm flipV="1">
              <a:off x="3253651" y="5597695"/>
              <a:ext cx="1124242" cy="440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366842" y="5344684"/>
              <a:ext cx="473485" cy="356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ambria" pitchFamily="18" charset="0"/>
                </a:rPr>
                <a:t>45</a:t>
              </a:r>
              <a:endParaRPr lang="en-US" sz="1200" dirty="0"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CW: p. 341    1-13</a:t>
            </a:r>
          </a:p>
          <a:p>
            <a:r>
              <a:rPr lang="en-US" dirty="0" smtClean="0"/>
              <a:t>HW: pp. 341-342   1-6, 8, 10, 14</a:t>
            </a:r>
          </a:p>
          <a:p>
            <a:r>
              <a:rPr lang="en-US" dirty="0"/>
              <a:t> </a:t>
            </a:r>
            <a:r>
              <a:rPr lang="en-US" dirty="0" smtClean="0"/>
              <a:t>      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98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262</TotalTime>
  <Words>213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Echo</vt:lpstr>
      <vt:lpstr>Equation</vt:lpstr>
      <vt:lpstr>9-3 Arcs and Central Angles</vt:lpstr>
      <vt:lpstr>Slide 2</vt:lpstr>
      <vt:lpstr>Postulate 16 Arc Addition Postulate</vt:lpstr>
      <vt:lpstr>Theorem 9-3</vt:lpstr>
      <vt:lpstr>Assignments </vt:lpstr>
    </vt:vector>
  </TitlesOfParts>
  <Company>Lillian M Rogers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9-3 Arcs and Central Angles</dc:title>
  <dc:creator>Lillian M Rogers</dc:creator>
  <cp:lastModifiedBy>Heather</cp:lastModifiedBy>
  <cp:revision>18</cp:revision>
  <dcterms:created xsi:type="dcterms:W3CDTF">2007-03-02T01:08:10Z</dcterms:created>
  <dcterms:modified xsi:type="dcterms:W3CDTF">2013-02-09T04:25:38Z</dcterms:modified>
</cp:coreProperties>
</file>