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1219200"/>
            <a:ext cx="4876800" cy="1905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3657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04800" y="5715000"/>
            <a:ext cx="84582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3581400" y="2514600"/>
            <a:ext cx="2971800" cy="3276600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5" name="Rectangle 4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>
            <a:lvl1pPr>
              <a:defRPr>
                <a:latin typeface="Grinche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radley Hand ITC" pitchFamily="66" charset="0"/>
              </a:defRPr>
            </a:lvl1pPr>
            <a:lvl2pPr>
              <a:defRPr>
                <a:latin typeface="Bradley Hand ITC" pitchFamily="66" charset="0"/>
              </a:defRPr>
            </a:lvl2pPr>
            <a:lvl3pPr>
              <a:defRPr>
                <a:latin typeface="Bradley Hand ITC" pitchFamily="66" charset="0"/>
              </a:defRPr>
            </a:lvl3pPr>
            <a:lvl4pPr>
              <a:defRPr>
                <a:latin typeface="Bradley Hand ITC" pitchFamily="66" charset="0"/>
              </a:defRPr>
            </a:lvl4pPr>
            <a:lvl5pPr>
              <a:defRPr>
                <a:latin typeface="Bradley Hand ITC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>
        <p:tmplLst>
          <p:tmpl lvl="1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0166" y="500042"/>
            <a:ext cx="2425680" cy="694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1819260" cy="2500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57158" y="2071678"/>
            <a:ext cx="4207039" cy="111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1928794" y="928670"/>
            <a:ext cx="1478149" cy="1194591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8929718" y="428604"/>
            <a:ext cx="214282" cy="64293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11" name="Rectangle 10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7" name="Rectangle 6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6" name="Rectangle 5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45000">
              <a:schemeClr val="accent3">
                <a:lumMod val="60000"/>
                <a:lumOff val="40000"/>
              </a:schemeClr>
            </a:gs>
            <a:gs pos="70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20C4-BCDC-4BAF-920F-94B7B9AF251E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0C69-66AC-4886-8EF9-B08DA1608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11-2 Areas of Parallelograms, Triangles, and Rhombuses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Theorem 11-2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The area of a parallelogram equals the product of a base and the height to that base. </a:t>
            </a:r>
            <a:r>
              <a:rPr lang="en-US" dirty="0" smtClean="0">
                <a:latin typeface="Cambria" pitchFamily="18" charset="0"/>
              </a:rPr>
              <a:t>(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dirty="0" smtClean="0">
                <a:latin typeface="Cambria" pitchFamily="18" charset="0"/>
              </a:rPr>
              <a:t> = </a:t>
            </a:r>
            <a:r>
              <a:rPr lang="en-US" i="1" dirty="0" err="1" smtClean="0">
                <a:latin typeface="Cambria" pitchFamily="18" charset="0"/>
              </a:rPr>
              <a:t>bh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2" name="Parallelogram 41"/>
          <p:cNvSpPr/>
          <p:nvPr/>
        </p:nvSpPr>
        <p:spPr>
          <a:xfrm flipH="1">
            <a:off x="2438400" y="3733800"/>
            <a:ext cx="2667000" cy="1524000"/>
          </a:xfrm>
          <a:prstGeom prst="parallelogram">
            <a:avLst>
              <a:gd name="adj" fmla="val 451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886200" y="3429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ambria" pitchFamily="18" charset="0"/>
              </a:rPr>
              <a:t>b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24200" y="4343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ambria" pitchFamily="18" charset="0"/>
              </a:rPr>
              <a:t>h</a:t>
            </a:r>
            <a:endParaRPr lang="en-US" i="1" dirty="0">
              <a:latin typeface="Cambria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343400" y="3733800"/>
            <a:ext cx="762000" cy="1524000"/>
            <a:chOff x="2438400" y="3352800"/>
            <a:chExt cx="762000" cy="1524000"/>
          </a:xfrm>
        </p:grpSpPr>
        <p:sp>
          <p:nvSpPr>
            <p:cNvPr id="48" name="Right Triangle 47"/>
            <p:cNvSpPr/>
            <p:nvPr/>
          </p:nvSpPr>
          <p:spPr>
            <a:xfrm rot="10800000">
              <a:off x="2438400" y="3352800"/>
              <a:ext cx="762000" cy="1524000"/>
            </a:xfrm>
            <a:prstGeom prst="rtTriangle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048000" y="3352800"/>
              <a:ext cx="152400" cy="152400"/>
            </a:xfrm>
            <a:prstGeom prst="rect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ight Triangle 49"/>
          <p:cNvSpPr/>
          <p:nvPr/>
        </p:nvSpPr>
        <p:spPr>
          <a:xfrm rot="10800000">
            <a:off x="2362200" y="3733800"/>
            <a:ext cx="762000" cy="15240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124200" y="3733800"/>
            <a:ext cx="16830" cy="1531480"/>
          </a:xfrm>
          <a:custGeom>
            <a:avLst/>
            <a:gdLst>
              <a:gd name="connsiteX0" fmla="*/ 0 w 16830"/>
              <a:gd name="connsiteY0" fmla="*/ 1531480 h 1531480"/>
              <a:gd name="connsiteX1" fmla="*/ 16830 w 16830"/>
              <a:gd name="connsiteY1" fmla="*/ 0 h 1531480"/>
              <a:gd name="connsiteX2" fmla="*/ 16830 w 16830"/>
              <a:gd name="connsiteY2" fmla="*/ 0 h 153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30" h="1531480">
                <a:moveTo>
                  <a:pt x="0" y="1531480"/>
                </a:moveTo>
                <a:lnTo>
                  <a:pt x="16830" y="0"/>
                </a:lnTo>
                <a:lnTo>
                  <a:pt x="16830" y="0"/>
                </a:lnTo>
              </a:path>
            </a:pathLst>
          </a:cu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  <p:bldP spid="46" grpId="0"/>
      <p:bldP spid="50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r>
                  <a:rPr lang="en-US" dirty="0" smtClean="0">
                    <a:latin typeface="Arial Narrow" pitchFamily="34" charset="0"/>
                  </a:rPr>
                  <a:t>Theorem 11-3</a:t>
                </a:r>
              </a:p>
              <a:p>
                <a:pPr lvl="1"/>
                <a:r>
                  <a:rPr lang="en-US" dirty="0" smtClean="0">
                    <a:latin typeface="Arial Narrow" pitchFamily="34" charset="0"/>
                  </a:rPr>
                  <a:t>The area of a triangle equals half the product of a base and the height to that base. </a:t>
                </a:r>
                <a:r>
                  <a:rPr lang="en-US" dirty="0" smtClean="0">
                    <a:latin typeface="Arial Narrow" pitchFamily="34" charset="0"/>
                  </a:rPr>
                  <a:t>  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𝑏h</m:t>
                    </m:r>
                  </m:oMath>
                </a14:m>
                <a:endParaRPr lang="en-US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 cstate="print"/>
                <a:stretch>
                  <a:fillRect l="-1630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 rot="16200000">
            <a:off x="1409700" y="3238500"/>
            <a:ext cx="33528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ambria" pitchFamily="18" charset="0"/>
              </a:rPr>
              <a:t>b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3886200"/>
            <a:ext cx="152400" cy="152400"/>
          </a:xfrm>
          <a:prstGeom prst="rect">
            <a:avLst/>
          </a:prstGeom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0"/>
            <a:endCxn id="5" idx="3"/>
          </p:cNvCxnSpPr>
          <p:nvPr/>
        </p:nvCxnSpPr>
        <p:spPr>
          <a:xfrm rot="10800000" flipH="1">
            <a:off x="2438400" y="3886200"/>
            <a:ext cx="1295400" cy="1588"/>
          </a:xfrm>
          <a:prstGeom prst="line">
            <a:avLst/>
          </a:prstGeom>
          <a:ln w="1270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3581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Cambria" pitchFamily="18" charset="0"/>
              </a:rPr>
              <a:t>h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 flipH="1">
            <a:off x="2705100" y="3238500"/>
            <a:ext cx="3352800" cy="1295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2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/>
              <a:lstStyle/>
              <a:p>
                <a:r>
                  <a:rPr lang="en-US" dirty="0" smtClean="0">
                    <a:latin typeface="Arial Narrow" pitchFamily="34" charset="0"/>
                  </a:rPr>
                  <a:t>Theorem 11-4</a:t>
                </a:r>
              </a:p>
              <a:p>
                <a:pPr lvl="1"/>
                <a:r>
                  <a:rPr lang="en-US" dirty="0" smtClean="0">
                    <a:latin typeface="Arial Narrow" pitchFamily="34" charset="0"/>
                  </a:rPr>
                  <a:t>The area of a rhombus equals half the product of the diagonals. </a:t>
                </a:r>
                <a:endParaRPr lang="en-US" dirty="0" smtClean="0">
                  <a:latin typeface="Arial Narrow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2" cstate="print"/>
                <a:stretch>
                  <a:fillRect l="-1630" t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2286000" y="2743200"/>
            <a:ext cx="2057400" cy="2362994"/>
            <a:chOff x="3429000" y="2743200"/>
            <a:chExt cx="2057400" cy="2362994"/>
          </a:xfrm>
        </p:grpSpPr>
        <p:sp>
          <p:nvSpPr>
            <p:cNvPr id="4" name="Diamond 3"/>
            <p:cNvSpPr/>
            <p:nvPr/>
          </p:nvSpPr>
          <p:spPr>
            <a:xfrm>
              <a:off x="3429000" y="2743200"/>
              <a:ext cx="2057400" cy="236220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0"/>
              <a:endCxn id="4" idx="2"/>
            </p:cNvCxnSpPr>
            <p:nvPr/>
          </p:nvCxnSpPr>
          <p:spPr>
            <a:xfrm rot="16200000" flipH="1">
              <a:off x="3276600" y="3924300"/>
              <a:ext cx="2362200" cy="1588"/>
            </a:xfrm>
            <a:prstGeom prst="line">
              <a:avLst/>
            </a:prstGeom>
            <a:ln w="1905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3"/>
            </p:cNvCxnSpPr>
            <p:nvPr/>
          </p:nvCxnSpPr>
          <p:spPr>
            <a:xfrm rot="10800000" flipH="1">
              <a:off x="3429000" y="3924300"/>
              <a:ext cx="2057400" cy="1588"/>
            </a:xfrm>
            <a:prstGeom prst="line">
              <a:avLst/>
            </a:prstGeom>
            <a:ln w="1905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648200" y="4157246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Cambria" pitchFamily="18" charset="0"/>
                </a:rPr>
                <a:t>d</a:t>
              </a:r>
              <a:r>
                <a:rPr lang="en-US" sz="1600" i="1" baseline="-25000" dirty="0" smtClean="0">
                  <a:latin typeface="Cambria" pitchFamily="18" charset="0"/>
                </a:rPr>
                <a:t>1</a:t>
              </a:r>
              <a:endParaRPr lang="en-US" i="1" baseline="-25000" dirty="0">
                <a:latin typeface="Cambria" pitchFamily="18" charset="0"/>
              </a:endParaRPr>
            </a:p>
          </p:txBody>
        </p:sp>
        <p:sp>
          <p:nvSpPr>
            <p:cNvPr id="12" name="Left Brace 11"/>
            <p:cNvSpPr/>
            <p:nvPr/>
          </p:nvSpPr>
          <p:spPr>
            <a:xfrm>
              <a:off x="4191000" y="2743200"/>
              <a:ext cx="228600" cy="2362200"/>
            </a:xfrm>
            <a:prstGeom prst="leftBrace">
              <a:avLst>
                <a:gd name="adj1" fmla="val 8333"/>
                <a:gd name="adj2" fmla="val 42847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35814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Cambria" pitchFamily="18" charset="0"/>
                </a:rPr>
                <a:t>d</a:t>
              </a:r>
              <a:r>
                <a:rPr lang="en-US" sz="1600" i="1" baseline="-25000" dirty="0" smtClean="0">
                  <a:latin typeface="Cambria" pitchFamily="18" charset="0"/>
                </a:rPr>
                <a:t>2</a:t>
              </a:r>
              <a:endParaRPr lang="en-US" i="1" baseline="-25000" dirty="0">
                <a:latin typeface="Cambria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4305300" y="3009900"/>
              <a:ext cx="304800" cy="2057400"/>
            </a:xfrm>
            <a:prstGeom prst="leftBrace">
              <a:avLst>
                <a:gd name="adj1" fmla="val 15942"/>
                <a:gd name="adj2" fmla="val 6661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752600"/>
            <a:ext cx="77533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1752600"/>
            <a:ext cx="2362200" cy="196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21288" y="1752600"/>
            <a:ext cx="2362200" cy="196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51779"/>
            <a:ext cx="24003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454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Arial Narrow" pitchFamily="34" charset="0"/>
              </a:rPr>
              <a:t>CW: p. 431 4-9 (top of the page)</a:t>
            </a:r>
          </a:p>
          <a:p>
            <a:r>
              <a:rPr lang="en-US" sz="3600" b="1" dirty="0" smtClean="0">
                <a:latin typeface="Arial Narrow" pitchFamily="34" charset="0"/>
              </a:rPr>
              <a:t>HW: pp. 431-433 #2-36 even</a:t>
            </a:r>
          </a:p>
          <a:p>
            <a:endParaRPr lang="en-US" sz="3600" b="1" dirty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YOU MUST SHOW WORK!</a:t>
            </a:r>
            <a:endParaRPr lang="en-US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">
  <a:themeElements>
    <a:clrScheme name="Fresh">
      <a:dk1>
        <a:srgbClr val="FF0000"/>
      </a:dk1>
      <a:lt1>
        <a:sysClr val="window" lastClr="FFFFFF"/>
      </a:lt1>
      <a:dk2>
        <a:srgbClr val="FF0000"/>
      </a:dk2>
      <a:lt2>
        <a:srgbClr val="F8F8F8"/>
      </a:lt2>
      <a:accent1>
        <a:srgbClr val="0070C0"/>
      </a:accent1>
      <a:accent2>
        <a:srgbClr val="00B0F0"/>
      </a:accent2>
      <a:accent3>
        <a:srgbClr val="00B050"/>
      </a:accent3>
      <a:accent4>
        <a:srgbClr val="92D050"/>
      </a:accent4>
      <a:accent5>
        <a:srgbClr val="FFFF00"/>
      </a:accent5>
      <a:accent6>
        <a:srgbClr val="FFC000"/>
      </a:accent6>
      <a:hlink>
        <a:srgbClr val="7030A0"/>
      </a:hlink>
      <a:folHlink>
        <a:srgbClr val="C00000"/>
      </a:folHlink>
    </a:clrScheme>
    <a:fontScheme name="Bloc">
      <a:majorFont>
        <a:latin typeface="Grinched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11-1b</Template>
  <TotalTime>475</TotalTime>
  <Words>67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Bloc</vt:lpstr>
      <vt:lpstr>11-2 Areas of Parallelograms, Triangles, and Rhombuses</vt:lpstr>
      <vt:lpstr>Slide 2</vt:lpstr>
      <vt:lpstr>Slide 3</vt:lpstr>
      <vt:lpstr>Practice</vt:lpstr>
      <vt:lpstr>Assignments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 Areas of Parallelograms, Triangles, and Rhombuses</dc:title>
  <dc:creator>Lillian M Rogers</dc:creator>
  <cp:lastModifiedBy>Heather</cp:lastModifiedBy>
  <cp:revision>60</cp:revision>
  <dcterms:created xsi:type="dcterms:W3CDTF">2009-04-16T19:40:37Z</dcterms:created>
  <dcterms:modified xsi:type="dcterms:W3CDTF">2013-03-12T02:05:56Z</dcterms:modified>
</cp:coreProperties>
</file>