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158D5-0C3A-4911-BBD4-5C8584D05BDA}" type="datetimeFigureOut">
              <a:rPr lang="en-US" smtClean="0"/>
              <a:pPr/>
              <a:t>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EE9BDBA-E3BC-405A-8E3B-6AA9AABD8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9.4  Arcs and Chords</a:t>
            </a:r>
          </a:p>
          <a:p>
            <a:r>
              <a:rPr lang="en-US" dirty="0" smtClean="0"/>
              <a:t>Objective: I will be able to apply theorems about the chords of a circle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Created by Mr. Richard </a:t>
            </a:r>
            <a:r>
              <a:rPr lang="en-US" dirty="0" err="1" smtClean="0"/>
              <a:t>Madolid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 Circles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9 - 6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same circle or in congruent circles: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Chords equally distant from the center (or centers) are congruent.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Congruent chords are equally distant from the center (or centers).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733800"/>
            <a:ext cx="2590800" cy="22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flipH="1">
            <a:off x="3505200" y="4495800"/>
            <a:ext cx="1828800" cy="685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14800" y="3886200"/>
            <a:ext cx="685800" cy="18288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92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72200" y="4648200"/>
          <a:ext cx="914400" cy="457200"/>
        </p:xfrm>
        <a:graphic>
          <a:graphicData uri="http://schemas.openxmlformats.org/presentationml/2006/ole">
            <p:oleObj spid="_x0000_s7170" name="Equation" r:id="rId4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x</a:t>
            </a:r>
          </a:p>
          <a:p>
            <a:r>
              <a:rPr lang="en-US" dirty="0" smtClean="0"/>
              <a:t>Find the value of 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358726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1" y="1511300"/>
          <a:ext cx="609600" cy="330200"/>
        </p:xfrm>
        <a:graphic>
          <a:graphicData uri="http://schemas.openxmlformats.org/presentationml/2006/ole">
            <p:oleObj spid="_x0000_s8194" name="Equation" r:id="rId4" imgW="304560" imgH="16488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581400" y="1981200"/>
          <a:ext cx="609600" cy="330200"/>
        </p:xfrm>
        <a:graphic>
          <a:graphicData uri="http://schemas.openxmlformats.org/presentationml/2006/ole">
            <p:oleObj spid="_x0000_s8195" name="Equation" r:id="rId5" imgW="3045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x</a:t>
            </a:r>
          </a:p>
          <a:p>
            <a:r>
              <a:rPr lang="en-US" dirty="0" smtClean="0"/>
              <a:t>Find the value of 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3538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1981200"/>
          <a:ext cx="522514" cy="406400"/>
        </p:xfrm>
        <a:graphic>
          <a:graphicData uri="http://schemas.openxmlformats.org/presentationml/2006/ole">
            <p:oleObj spid="_x0000_s9218" name="Equation" r:id="rId4" imgW="2286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1447800"/>
          <a:ext cx="838200" cy="457200"/>
        </p:xfrm>
        <a:graphic>
          <a:graphicData uri="http://schemas.openxmlformats.org/presentationml/2006/ole">
            <p:oleObj spid="_x0000_s9219" name="Equation" r:id="rId5" imgW="419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x</a:t>
            </a:r>
          </a:p>
          <a:p>
            <a:r>
              <a:rPr lang="en-US" dirty="0" smtClean="0"/>
              <a:t>Find the value of 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3505200" cy="326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1447800"/>
          <a:ext cx="522514" cy="406400"/>
        </p:xfrm>
        <a:graphic>
          <a:graphicData uri="http://schemas.openxmlformats.org/presentationml/2006/ole">
            <p:oleObj spid="_x0000_s10242" name="Equation" r:id="rId4" imgW="2286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1981200"/>
          <a:ext cx="566057" cy="330200"/>
        </p:xfrm>
        <a:graphic>
          <a:graphicData uri="http://schemas.openxmlformats.org/presentationml/2006/ole">
            <p:oleObj spid="_x0000_s10243" name="Equation" r:id="rId5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of Chords</a:t>
            </a:r>
            <a:endParaRPr lang="en-US" dirty="0"/>
          </a:p>
        </p:txBody>
      </p:sp>
      <p:pic>
        <p:nvPicPr>
          <p:cNvPr id="14" name="Content Placeholder 13" descr="arcs_of_chords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019800" y="1905000"/>
            <a:ext cx="2499154" cy="2176092"/>
          </a:xfrm>
        </p:spPr>
      </p:pic>
      <p:sp>
        <p:nvSpPr>
          <p:cNvPr id="19" name="TextBox 18"/>
          <p:cNvSpPr txBox="1"/>
          <p:nvPr/>
        </p:nvSpPr>
        <p:spPr>
          <a:xfrm>
            <a:off x="609600" y="16002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The arc of the chord </a:t>
            </a:r>
          </a:p>
          <a:p>
            <a:pPr>
              <a:buNone/>
            </a:pPr>
            <a:r>
              <a:rPr lang="en-US" sz="2800" dirty="0" smtClean="0"/>
              <a:t>is considered the </a:t>
            </a:r>
          </a:p>
          <a:p>
            <a:pPr>
              <a:buNone/>
            </a:pPr>
            <a:r>
              <a:rPr lang="en-US" sz="2800" dirty="0" smtClean="0"/>
              <a:t>minor arc that is </a:t>
            </a:r>
          </a:p>
          <a:p>
            <a:pPr>
              <a:buNone/>
            </a:pPr>
            <a:r>
              <a:rPr lang="en-US" sz="2800" dirty="0" smtClean="0"/>
              <a:t>formed by the chord.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3505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Minor arc RS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038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Major arc RTS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" y="4724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arc that is formed by chord	   is minor arc RS  </a:t>
            </a:r>
            <a:endParaRPr lang="en-US" sz="2800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4953000" y="4724400"/>
          <a:ext cx="546474" cy="488950"/>
        </p:xfrm>
        <a:graphic>
          <a:graphicData uri="http://schemas.openxmlformats.org/presentationml/2006/ole">
            <p:oleObj spid="_x0000_s1032" name="Equation" r:id="rId4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9 – 4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same circle or in congruent circles:</a:t>
            </a:r>
          </a:p>
          <a:p>
            <a:pPr marL="514350" indent="-514350">
              <a:buAutoNum type="arabicPeriod"/>
            </a:pPr>
            <a:r>
              <a:rPr lang="en-US" dirty="0" smtClean="0"/>
              <a:t>Congruent arcs have congruent chords.</a:t>
            </a:r>
          </a:p>
          <a:p>
            <a:pPr marL="514350" indent="-514350">
              <a:buAutoNum type="arabicPeriod"/>
            </a:pPr>
            <a:r>
              <a:rPr lang="en-US" dirty="0" smtClean="0"/>
              <a:t>Congruent chords have congruent arcs.</a:t>
            </a:r>
          </a:p>
          <a:p>
            <a:pPr marL="514350" indent="-51435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657600"/>
            <a:ext cx="1828800" cy="1828800"/>
            <a:chOff x="4419600" y="1828800"/>
            <a:chExt cx="1828800" cy="1828800"/>
          </a:xfrm>
        </p:grpSpPr>
        <p:sp>
          <p:nvSpPr>
            <p:cNvPr id="8" name="Oval 7"/>
            <p:cNvSpPr/>
            <p:nvPr/>
          </p:nvSpPr>
          <p:spPr>
            <a:xfrm>
              <a:off x="4419600" y="182880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25527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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5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en-US" i="1" dirty="0"/>
          </a:p>
        </p:txBody>
      </p:sp>
      <p:cxnSp>
        <p:nvCxnSpPr>
          <p:cNvPr id="11" name="Straight Connector 10"/>
          <p:cNvCxnSpPr>
            <a:stCxn id="8" idx="0"/>
          </p:cNvCxnSpPr>
          <p:nvPr/>
        </p:nvCxnSpPr>
        <p:spPr>
          <a:xfrm>
            <a:off x="2133600" y="3657600"/>
            <a:ext cx="9144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3364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R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419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S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3593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T</a:t>
            </a:r>
            <a:endParaRPr lang="en-US" b="1" i="1" dirty="0">
              <a:solidFill>
                <a:srgbClr val="FFC000"/>
              </a:solidFill>
            </a:endParaRPr>
          </a:p>
        </p:txBody>
      </p:sp>
      <p:cxnSp>
        <p:nvCxnSpPr>
          <p:cNvPr id="15" name="Straight Connector 14"/>
          <p:cNvCxnSpPr>
            <a:stCxn id="8" idx="1"/>
            <a:endCxn id="8" idx="3"/>
          </p:cNvCxnSpPr>
          <p:nvPr/>
        </p:nvCxnSpPr>
        <p:spPr>
          <a:xfrm rot="16200000" flipH="1">
            <a:off x="840443" y="4572000"/>
            <a:ext cx="12931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5400" y="52049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V</a:t>
            </a:r>
            <a:endParaRPr lang="en-US" b="1" i="1" dirty="0" smtClean="0">
              <a:solidFill>
                <a:srgbClr val="FFC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452255" y="39740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14040000">
            <a:off x="1433945" y="45074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43200" y="3657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33600" y="4114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00200" y="4419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4419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7" grpId="0" animBg="1"/>
      <p:bldP spid="18" grpId="0" animBg="1"/>
      <p:bldP spid="31" grpId="1"/>
      <p:bldP spid="32" grpId="1"/>
      <p:bldP spid="33" grpId="1"/>
      <p:bldP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chord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0" y="3200400"/>
            <a:ext cx="1828800" cy="1828800"/>
            <a:chOff x="4419600" y="1828800"/>
            <a:chExt cx="1828800" cy="1828800"/>
          </a:xfrm>
        </p:grpSpPr>
        <p:sp>
          <p:nvSpPr>
            <p:cNvPr id="5" name="Oval 4"/>
            <p:cNvSpPr/>
            <p:nvPr/>
          </p:nvSpPr>
          <p:spPr>
            <a:xfrm>
              <a:off x="4419600" y="182880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25527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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958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en-US" i="1" dirty="0"/>
          </a:p>
        </p:txBody>
      </p:sp>
      <p:cxnSp>
        <p:nvCxnSpPr>
          <p:cNvPr id="8" name="Straight Connector 7"/>
          <p:cNvCxnSpPr>
            <a:stCxn id="5" idx="0"/>
          </p:cNvCxnSpPr>
          <p:nvPr/>
        </p:nvCxnSpPr>
        <p:spPr>
          <a:xfrm>
            <a:off x="4724400" y="3200400"/>
            <a:ext cx="9144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2907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R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S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135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T</a:t>
            </a:r>
            <a:endParaRPr lang="en-US" b="1" i="1" dirty="0">
              <a:solidFill>
                <a:srgbClr val="FFC000"/>
              </a:solidFill>
            </a:endParaRPr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 rot="16200000" flipH="1">
            <a:off x="3431243" y="4114800"/>
            <a:ext cx="12931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7477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V</a:t>
            </a:r>
            <a:endParaRPr lang="en-US" b="1" i="1" dirty="0" smtClean="0">
              <a:solidFill>
                <a:srgbClr val="FFC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43055" y="35168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 rot="14040000">
            <a:off x="4024745" y="40502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14800" y="1371600"/>
          <a:ext cx="501650" cy="448845"/>
        </p:xfrm>
        <a:graphic>
          <a:graphicData uri="http://schemas.openxmlformats.org/presentationml/2006/ole">
            <p:oleObj spid="_x0000_s2050" name="Equation" r:id="rId3" imgW="241200" imgH="2156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429000" y="38100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200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3962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724400" y="1447800"/>
          <a:ext cx="653143" cy="381000"/>
        </p:xfrm>
        <a:graphic>
          <a:graphicData uri="http://schemas.openxmlformats.org/presentationml/2006/ole">
            <p:oleObj spid="_x0000_s2051" name="Equation" r:id="rId4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minor arc 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0" y="3200400"/>
            <a:ext cx="1828800" cy="1828800"/>
            <a:chOff x="4419600" y="1828800"/>
            <a:chExt cx="1828800" cy="1828800"/>
          </a:xfrm>
        </p:grpSpPr>
        <p:sp>
          <p:nvSpPr>
            <p:cNvPr id="5" name="Oval 4"/>
            <p:cNvSpPr/>
            <p:nvPr/>
          </p:nvSpPr>
          <p:spPr>
            <a:xfrm>
              <a:off x="4419600" y="182880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25527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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958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en-US" i="1" dirty="0"/>
          </a:p>
        </p:txBody>
      </p:sp>
      <p:cxnSp>
        <p:nvCxnSpPr>
          <p:cNvPr id="8" name="Straight Connector 7"/>
          <p:cNvCxnSpPr>
            <a:stCxn id="5" idx="0"/>
          </p:cNvCxnSpPr>
          <p:nvPr/>
        </p:nvCxnSpPr>
        <p:spPr>
          <a:xfrm>
            <a:off x="4724400" y="3200400"/>
            <a:ext cx="9144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2907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R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S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135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T</a:t>
            </a:r>
            <a:endParaRPr lang="en-US" b="1" i="1" dirty="0">
              <a:solidFill>
                <a:srgbClr val="FFC000"/>
              </a:solidFill>
            </a:endParaRPr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 rot="16200000" flipH="1">
            <a:off x="3431243" y="4114800"/>
            <a:ext cx="12931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47477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V</a:t>
            </a:r>
            <a:endParaRPr lang="en-US" b="1" i="1" dirty="0" smtClean="0">
              <a:solidFill>
                <a:srgbClr val="FFC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43055" y="35168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 rot="14040000">
            <a:off x="4024745" y="4050268"/>
            <a:ext cx="138545" cy="193964"/>
          </a:xfrm>
          <a:custGeom>
            <a:avLst/>
            <a:gdLst>
              <a:gd name="connsiteX0" fmla="*/ 138545 w 138545"/>
              <a:gd name="connsiteY0" fmla="*/ 0 h 193964"/>
              <a:gd name="connsiteX1" fmla="*/ 0 w 138545"/>
              <a:gd name="connsiteY1" fmla="*/ 193964 h 193964"/>
              <a:gd name="connsiteX2" fmla="*/ 0 w 138545"/>
              <a:gd name="connsiteY2" fmla="*/ 193964 h 193964"/>
              <a:gd name="connsiteX3" fmla="*/ 0 w 138545"/>
              <a:gd name="connsiteY3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93964">
                <a:moveTo>
                  <a:pt x="138545" y="0"/>
                </a:moveTo>
                <a:lnTo>
                  <a:pt x="0" y="193964"/>
                </a:lnTo>
                <a:lnTo>
                  <a:pt x="0" y="193964"/>
                </a:lnTo>
                <a:lnTo>
                  <a:pt x="0" y="193964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38100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3962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36576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876800" y="1447800"/>
          <a:ext cx="703036" cy="393700"/>
        </p:xfrm>
        <a:graphic>
          <a:graphicData uri="http://schemas.openxmlformats.org/presentationml/2006/ole">
            <p:oleObj spid="_x0000_s3079" name="Equation" r:id="rId3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9 –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diameter that is perpendicular to a chord bisects the chord and its arc.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diameter_perpendicu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124200"/>
            <a:ext cx="2267525" cy="2176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10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segment</a:t>
            </a:r>
          </a:p>
          <a:p>
            <a:r>
              <a:rPr lang="en-US" dirty="0" smtClean="0"/>
              <a:t>Find the value of minor arc RS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diameter_perpendicul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743200"/>
            <a:ext cx="2267525" cy="217609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447800"/>
          <a:ext cx="422275" cy="355600"/>
        </p:xfrm>
        <a:graphic>
          <a:graphicData uri="http://schemas.openxmlformats.org/presentationml/2006/ole">
            <p:oleObj spid="_x0000_s5122" name="Equation" r:id="rId4" imgW="24120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52999" y="1981200"/>
          <a:ext cx="589643" cy="330200"/>
        </p:xfrm>
        <a:graphic>
          <a:graphicData uri="http://schemas.openxmlformats.org/presentationml/2006/ole">
            <p:oleObj spid="_x0000_s5123" name="Equation" r:id="rId5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x</a:t>
            </a:r>
          </a:p>
          <a:p>
            <a:r>
              <a:rPr lang="en-US" dirty="0" smtClean="0"/>
              <a:t>Find the value of 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895600"/>
            <a:ext cx="3048000" cy="278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05200" y="1524000"/>
          <a:ext cx="457200" cy="336884"/>
        </p:xfrm>
        <a:graphic>
          <a:graphicData uri="http://schemas.openxmlformats.org/presentationml/2006/ole">
            <p:oleObj spid="_x0000_s6147" name="Equation" r:id="rId4" imgW="24120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05200" y="1981200"/>
          <a:ext cx="589643" cy="330200"/>
        </p:xfrm>
        <a:graphic>
          <a:graphicData uri="http://schemas.openxmlformats.org/presentationml/2006/ole">
            <p:oleObj spid="_x0000_s6148" name="Equation" r:id="rId5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the distance from a point to a line is the length of the perpendicular segment from the point to the line.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4495800"/>
            <a:ext cx="289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48200" y="35814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3657600" y="3645932"/>
            <a:ext cx="1028700" cy="849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</p:cNvCxnSpPr>
          <p:nvPr/>
        </p:nvCxnSpPr>
        <p:spPr>
          <a:xfrm>
            <a:off x="4686300" y="3645932"/>
            <a:ext cx="1333500" cy="849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5"/>
          </p:cNvCxnSpPr>
          <p:nvPr/>
        </p:nvCxnSpPr>
        <p:spPr>
          <a:xfrm flipH="1" flipV="1">
            <a:off x="4713241" y="3646441"/>
            <a:ext cx="11159" cy="8493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24400" y="43434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355</TotalTime>
  <Words>285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Equation</vt:lpstr>
      <vt:lpstr>Chapter 9 Circles</vt:lpstr>
      <vt:lpstr>Arcs of Chords</vt:lpstr>
      <vt:lpstr>Theorem 9 – 4 </vt:lpstr>
      <vt:lpstr>Example 1</vt:lpstr>
      <vt:lpstr>Example 2</vt:lpstr>
      <vt:lpstr>Theorem 9 – 5 </vt:lpstr>
      <vt:lpstr>Example 3</vt:lpstr>
      <vt:lpstr>Example 4</vt:lpstr>
      <vt:lpstr>RECALL</vt:lpstr>
      <vt:lpstr>Theorem 9 - 6</vt:lpstr>
      <vt:lpstr>Example 5</vt:lpstr>
      <vt:lpstr>Example 6</vt:lpstr>
      <vt:lpstr>Example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lukatoi</dc:creator>
  <cp:lastModifiedBy>Heather</cp:lastModifiedBy>
  <cp:revision>54</cp:revision>
  <dcterms:created xsi:type="dcterms:W3CDTF">2013-02-15T21:45:17Z</dcterms:created>
  <dcterms:modified xsi:type="dcterms:W3CDTF">2013-02-16T15:20:23Z</dcterms:modified>
</cp:coreProperties>
</file>