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4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0" d="100"/>
          <a:sy n="160" d="100"/>
        </p:scale>
        <p:origin x="2478" y="16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3DFD1-1062-4629-9ACA-E208F78A3961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B2D7B-8004-4634-BFE0-F376CC08E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1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as ratios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B2D7B-8004-4634-BFE0-F376CC08EB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A</a:t>
            </a:r>
            <a:r>
              <a:rPr lang="en-US" dirty="0" smtClean="0">
                <a:sym typeface="Symbol"/>
              </a:rPr>
              <a:t> =48,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B</a:t>
            </a:r>
            <a:r>
              <a:rPr lang="en-US" dirty="0" smtClean="0">
                <a:sym typeface="Symbol"/>
              </a:rPr>
              <a:t> = 66,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C</a:t>
            </a:r>
            <a:r>
              <a:rPr lang="en-US" dirty="0" smtClean="0">
                <a:sym typeface="Symbol"/>
              </a:rPr>
              <a:t> = 66</a:t>
            </a:r>
          </a:p>
          <a:p>
            <a:r>
              <a:rPr lang="en-US" dirty="0" smtClean="0">
                <a:sym typeface="Symbol"/>
              </a:rPr>
              <a:t>From</a:t>
            </a:r>
            <a:r>
              <a:rPr lang="en-US" baseline="0" dirty="0" smtClean="0">
                <a:sym typeface="Symbol"/>
              </a:rPr>
              <a:t> A  4.6; B and C  3.7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B2D7B-8004-4634-BFE0-F376CC08EB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CFA808-5590-426C-A633-B983E5E7550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D2C470-1D3A-4202-A45C-BC1DC45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8-6 The Sine and Cosine Ratios</a:t>
            </a:r>
          </a:p>
          <a:p>
            <a:r>
              <a:rPr lang="en-US" dirty="0" smtClean="0"/>
              <a:t>SOHCAH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Sine and Cosine ratios SOHCAH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74" y="1583658"/>
            <a:ext cx="3196868" cy="4846320"/>
          </a:xfrm>
        </p:spPr>
        <p:txBody>
          <a:bodyPr/>
          <a:lstStyle/>
          <a:p>
            <a:endParaRPr lang="en-US" dirty="0" smtClean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Sine of </a:t>
            </a:r>
            <a:r>
              <a:rPr lang="en-US" sz="2800" dirty="0" smtClean="0">
                <a:latin typeface="Cambria" pitchFamily="18" charset="0"/>
                <a:sym typeface="Symbol"/>
              </a:rPr>
              <a:t></a:t>
            </a:r>
            <a:r>
              <a:rPr lang="en-US" sz="2800" i="1" dirty="0" smtClean="0">
                <a:latin typeface="Cambria" pitchFamily="18" charset="0"/>
                <a:sym typeface="Symbol"/>
              </a:rPr>
              <a:t>A (SOH)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Right Triangle 3"/>
          <p:cNvSpPr/>
          <p:nvPr/>
        </p:nvSpPr>
        <p:spPr>
          <a:xfrm flipH="1">
            <a:off x="2004811" y="1892118"/>
            <a:ext cx="2743200" cy="1143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5611" y="2882718"/>
            <a:ext cx="1524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0011" y="288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A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5611" y="15873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B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1811" y="28827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C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2197" y="232268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opposite leg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4411" y="30351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adjacent leg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5639" y="197280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hypotenuse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460383" y="1555753"/>
            <a:ext cx="3518494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2600" dirty="0" smtClean="0">
                <a:latin typeface="Cambria" pitchFamily="18" charset="0"/>
              </a:rPr>
              <a:t>Cosine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sym typeface="Symbol"/>
              </a:rPr>
              <a:t>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sym typeface="Symbol"/>
              </a:rPr>
              <a:t>A (CAH)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</p:txBody>
      </p:sp>
      <p:graphicFrame>
        <p:nvGraphicFramePr>
          <p:cNvPr id="14" name="Content Placeholder 12"/>
          <p:cNvGraphicFramePr>
            <a:graphicFrameLocks/>
          </p:cNvGraphicFramePr>
          <p:nvPr/>
        </p:nvGraphicFramePr>
        <p:xfrm>
          <a:off x="611746" y="4275651"/>
          <a:ext cx="3739027" cy="1299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9592"/>
                <a:gridCol w="2809435"/>
              </a:tblGrid>
              <a:tr h="415984">
                <a:tc>
                  <a:txBody>
                    <a:bodyPr/>
                    <a:lstStyle/>
                    <a:p>
                      <a:endParaRPr lang="en-US" sz="1800" dirty="0">
                        <a:latin typeface="Cambr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800" dirty="0" smtClean="0">
                        <a:latin typeface="Cambria" pitchFamily="18" charset="0"/>
                      </a:endParaRPr>
                    </a:p>
                    <a:p>
                      <a:r>
                        <a:rPr lang="en-US" sz="1800" dirty="0" smtClean="0">
                          <a:latin typeface="Cambria" pitchFamily="18" charset="0"/>
                        </a:rPr>
                        <a:t>leg opposite </a:t>
                      </a:r>
                      <a:r>
                        <a:rPr lang="en-US" sz="1800" dirty="0" smtClean="0">
                          <a:latin typeface="Cambria" pitchFamily="18" charset="0"/>
                          <a:sym typeface="Symbol"/>
                        </a:rPr>
                        <a:t></a:t>
                      </a:r>
                      <a:r>
                        <a:rPr lang="en-US" sz="1800" i="1" dirty="0" smtClean="0">
                          <a:latin typeface="Cambria" pitchFamily="18" charset="0"/>
                          <a:sym typeface="Symbol"/>
                        </a:rPr>
                        <a:t>A</a:t>
                      </a:r>
                      <a:r>
                        <a:rPr lang="en-US" sz="1800" dirty="0" smtClean="0">
                          <a:latin typeface="Cambria" pitchFamily="18" charset="0"/>
                          <a:sym typeface="Symbol"/>
                        </a:rPr>
                        <a:t> </a:t>
                      </a:r>
                      <a:endParaRPr lang="en-US" sz="1800" b="0" dirty="0">
                        <a:latin typeface="Cambria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16">
                <a:tc row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mbria" pitchFamily="18" charset="0"/>
                        </a:rPr>
                        <a:t>sin</a:t>
                      </a:r>
                      <a:r>
                        <a:rPr lang="en-US" sz="1800" i="1" dirty="0" err="1" smtClean="0">
                          <a:latin typeface="Cambria" pitchFamily="18" charset="0"/>
                          <a:sym typeface="Symbol"/>
                        </a:rPr>
                        <a:t>A</a:t>
                      </a:r>
                      <a:r>
                        <a:rPr lang="en-US" sz="1800" dirty="0" smtClean="0">
                          <a:latin typeface="Cambria" pitchFamily="18" charset="0"/>
                          <a:sym typeface="Symbol"/>
                        </a:rPr>
                        <a:t> =</a:t>
                      </a:r>
                      <a:endParaRPr lang="en-US" sz="1800" dirty="0">
                        <a:latin typeface="Cambria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itchFamily="18" charset="0"/>
                        </a:rPr>
                        <a:t>hypotenuse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5984">
                <a:tc>
                  <a:txBody>
                    <a:bodyPr/>
                    <a:lstStyle/>
                    <a:p>
                      <a:endParaRPr lang="en-US" sz="1800" dirty="0">
                        <a:latin typeface="Cambria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93960" y="4855334"/>
            <a:ext cx="1230555" cy="18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graphicFrame>
        <p:nvGraphicFramePr>
          <p:cNvPr id="16" name="Content Placeholder 12"/>
          <p:cNvGraphicFramePr>
            <a:graphicFrameLocks/>
          </p:cNvGraphicFramePr>
          <p:nvPr/>
        </p:nvGraphicFramePr>
        <p:xfrm>
          <a:off x="4424516" y="4247536"/>
          <a:ext cx="3333136" cy="138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680"/>
                <a:gridCol w="2504456"/>
              </a:tblGrid>
              <a:tr h="443875">
                <a:tc>
                  <a:txBody>
                    <a:bodyPr/>
                    <a:lstStyle/>
                    <a:p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>
                        <a:latin typeface="Cambria" pitchFamily="18" charset="0"/>
                      </a:endParaRPr>
                    </a:p>
                    <a:p>
                      <a:r>
                        <a:rPr lang="en-US" dirty="0" smtClean="0">
                          <a:latin typeface="Cambria" pitchFamily="18" charset="0"/>
                        </a:rPr>
                        <a:t>leg adjacent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to </a:t>
                      </a:r>
                      <a:r>
                        <a:rPr lang="en-US" dirty="0" smtClean="0">
                          <a:latin typeface="Cambria" pitchFamily="18" charset="0"/>
                          <a:sym typeface="Symbol"/>
                        </a:rPr>
                        <a:t></a:t>
                      </a:r>
                      <a:r>
                        <a:rPr lang="en-US" i="1" dirty="0" smtClean="0">
                          <a:latin typeface="Cambria" pitchFamily="18" charset="0"/>
                          <a:sym typeface="Symbol"/>
                        </a:rPr>
                        <a:t>A</a:t>
                      </a:r>
                      <a:r>
                        <a:rPr lang="en-US" dirty="0" smtClean="0">
                          <a:latin typeface="Cambria" pitchFamily="18" charset="0"/>
                          <a:sym typeface="Symbol"/>
                        </a:rPr>
                        <a:t> </a:t>
                      </a:r>
                      <a:endParaRPr lang="en-US" b="0" dirty="0">
                        <a:latin typeface="Cambria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65">
                <a:tc row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Cambria" pitchFamily="18" charset="0"/>
                        </a:rPr>
                        <a:t>cos</a:t>
                      </a:r>
                      <a:r>
                        <a:rPr lang="en-US" i="1" dirty="0" err="1" smtClean="0">
                          <a:latin typeface="Cambria" pitchFamily="18" charset="0"/>
                          <a:sym typeface="Symbol"/>
                        </a:rPr>
                        <a:t>A</a:t>
                      </a:r>
                      <a:r>
                        <a:rPr lang="en-US" dirty="0" smtClean="0">
                          <a:latin typeface="Cambria" pitchFamily="18" charset="0"/>
                          <a:sym typeface="Symbol"/>
                        </a:rPr>
                        <a:t> =</a:t>
                      </a:r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3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hypotenuse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3875">
                <a:tc>
                  <a:txBody>
                    <a:bodyPr/>
                    <a:lstStyle/>
                    <a:p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270955" y="4948742"/>
            <a:ext cx="801328" cy="1099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2535383" y="2790703"/>
            <a:ext cx="142504" cy="491037"/>
          </a:xfrm>
          <a:prstGeom prst="arc">
            <a:avLst>
              <a:gd name="adj1" fmla="val 16121603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sohcahtoa</a:t>
            </a:r>
            <a:endParaRPr lang="en-US" dirty="0"/>
          </a:p>
        </p:txBody>
      </p:sp>
      <p:graphicFrame>
        <p:nvGraphicFramePr>
          <p:cNvPr id="5" name="Content Placeholder 12"/>
          <p:cNvGraphicFramePr>
            <a:graphicFrameLocks/>
          </p:cNvGraphicFramePr>
          <p:nvPr/>
        </p:nvGraphicFramePr>
        <p:xfrm>
          <a:off x="2530699" y="2034728"/>
          <a:ext cx="2352019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693"/>
                <a:gridCol w="150032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opposite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sin</a:t>
                      </a:r>
                      <a:r>
                        <a:rPr lang="en-US" i="1" dirty="0" err="1" smtClean="0">
                          <a:sym typeface="Symbol"/>
                        </a:rPr>
                        <a:t>A</a:t>
                      </a:r>
                      <a:r>
                        <a:rPr lang="en-US" dirty="0" smtClean="0"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hypotenuse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Content Placeholder 12"/>
          <p:cNvGraphicFramePr>
            <a:graphicFrameLocks/>
          </p:cNvGraphicFramePr>
          <p:nvPr/>
        </p:nvGraphicFramePr>
        <p:xfrm>
          <a:off x="2554311" y="3191680"/>
          <a:ext cx="2337285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9002"/>
                <a:gridCol w="135828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adjacent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n-US" i="1" dirty="0" err="1" smtClean="0">
                          <a:sym typeface="Symbol"/>
                        </a:rPr>
                        <a:t>A</a:t>
                      </a:r>
                      <a:r>
                        <a:rPr lang="en-US" dirty="0" smtClean="0"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hypotenuse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Content Placeholder 12"/>
          <p:cNvGraphicFramePr>
            <a:graphicFrameLocks noGrp="1"/>
          </p:cNvGraphicFramePr>
          <p:nvPr>
            <p:ph idx="1"/>
          </p:nvPr>
        </p:nvGraphicFramePr>
        <p:xfrm>
          <a:off x="2569335" y="4391560"/>
          <a:ext cx="2153585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978"/>
                <a:gridCol w="118960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opposite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tan </a:t>
                      </a:r>
                      <a:r>
                        <a:rPr lang="en-US" i="1" dirty="0" smtClean="0">
                          <a:sym typeface="Symbol"/>
                        </a:rPr>
                        <a:t>A</a:t>
                      </a:r>
                      <a:r>
                        <a:rPr lang="en-US" dirty="0" smtClean="0">
                          <a:sym typeface="Symbol"/>
                        </a:rPr>
                        <a:t> =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adjacent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189149" y="1798963"/>
            <a:ext cx="112904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soh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87003" y="2891520"/>
            <a:ext cx="112904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cah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10615" y="4099988"/>
            <a:ext cx="1129048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toa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0158" y="1996225"/>
            <a:ext cx="5074276" cy="12750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38011" y="3284113"/>
            <a:ext cx="5074276" cy="1118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35864" y="4374524"/>
            <a:ext cx="5074276" cy="12750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ExAMPLES</a:t>
            </a:r>
            <a:r>
              <a:rPr lang="en-US" dirty="0" smtClean="0"/>
              <a:t>: find the following ratios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sin </a:t>
            </a:r>
            <a:r>
              <a:rPr lang="en-US" i="1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sin 30</a:t>
            </a:r>
            <a:r>
              <a:rPr lang="en-US" dirty="0" smtClean="0">
                <a:latin typeface="Cambria Math"/>
                <a:ea typeface="Cambria Math"/>
              </a:rPr>
              <a:t>°</a:t>
            </a: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a typeface="Cambria Math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Cambria Math"/>
              </a:rPr>
              <a:t>Find </a:t>
            </a:r>
            <a:r>
              <a:rPr lang="en-US" dirty="0" err="1" smtClean="0">
                <a:ea typeface="Cambria Math"/>
              </a:rPr>
              <a:t>cos</a:t>
            </a:r>
            <a:r>
              <a:rPr lang="en-US" dirty="0" smtClean="0">
                <a:ea typeface="Cambria Math"/>
              </a:rPr>
              <a:t> 30</a:t>
            </a:r>
            <a:r>
              <a:rPr lang="en-US" dirty="0" smtClean="0">
                <a:latin typeface="Cambria Math"/>
                <a:ea typeface="Cambria Math"/>
              </a:rPr>
              <a:t>°</a:t>
            </a:r>
            <a:endParaRPr lang="en-US" dirty="0" smtClean="0">
              <a:ea typeface="Cambria Mat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40375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48300" y="2171700"/>
            <a:ext cx="1238250" cy="2360057"/>
            <a:chOff x="5448300" y="2171700"/>
            <a:chExt cx="1238250" cy="2360057"/>
          </a:xfrm>
        </p:grpSpPr>
        <p:sp>
          <p:nvSpPr>
            <p:cNvPr id="15" name="Right Triangle 14"/>
            <p:cNvSpPr/>
            <p:nvPr/>
          </p:nvSpPr>
          <p:spPr>
            <a:xfrm rot="16200000">
              <a:off x="4876800" y="2743200"/>
              <a:ext cx="2057400" cy="9144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0775" y="4067175"/>
              <a:ext cx="152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72175" y="2838450"/>
              <a:ext cx="7143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r>
                <a:rPr lang="en-US" sz="1400" dirty="0" smtClean="0">
                  <a:latin typeface="Cambria Math"/>
                  <a:ea typeface="Cambria Math"/>
                </a:rPr>
                <a:t>°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00725" y="416242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5800" y="2882918"/>
            <a:ext cx="2955071" cy="1841482"/>
            <a:chOff x="685800" y="2882918"/>
            <a:chExt cx="2955071" cy="1841482"/>
          </a:xfrm>
        </p:grpSpPr>
        <p:grpSp>
          <p:nvGrpSpPr>
            <p:cNvPr id="9" name="Group 8"/>
            <p:cNvGrpSpPr/>
            <p:nvPr/>
          </p:nvGrpSpPr>
          <p:grpSpPr>
            <a:xfrm rot="9067301">
              <a:off x="1129760" y="3657600"/>
              <a:ext cx="1905000" cy="1066800"/>
              <a:chOff x="990600" y="2667000"/>
              <a:chExt cx="1905000" cy="1066800"/>
            </a:xfrm>
          </p:grpSpPr>
          <p:sp>
            <p:nvSpPr>
              <p:cNvPr id="7" name="Right Triangle 6"/>
              <p:cNvSpPr/>
              <p:nvPr/>
            </p:nvSpPr>
            <p:spPr>
              <a:xfrm>
                <a:off x="990600" y="2667000"/>
                <a:ext cx="1905000" cy="106680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990600" y="3581400"/>
                <a:ext cx="1524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85800" y="40259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X</a:t>
              </a:r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4600" y="28829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Z</a:t>
              </a:r>
              <a:endParaRPr lang="en-US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78871" y="341446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03554" y="342189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940" y="415787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0913"/>
            <a:ext cx="7239000" cy="5914823"/>
          </a:xfrm>
        </p:spPr>
        <p:txBody>
          <a:bodyPr/>
          <a:lstStyle/>
          <a:p>
            <a:r>
              <a:rPr lang="en-US" dirty="0" smtClean="0"/>
              <a:t>Find the measures of the three angles of </a:t>
            </a:r>
            <a:r>
              <a:rPr lang="en-US" dirty="0" smtClean="0">
                <a:sym typeface="Symbol"/>
              </a:rPr>
              <a:t></a:t>
            </a:r>
            <a:r>
              <a:rPr lang="en-US" i="1" dirty="0" smtClean="0">
                <a:sym typeface="Symbol"/>
              </a:rPr>
              <a:t>ABC</a:t>
            </a:r>
            <a:r>
              <a:rPr lang="en-US" dirty="0" smtClean="0">
                <a:sym typeface="Symbol"/>
              </a:rPr>
              <a:t> to the nearest degree.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the lengths of the three altitudes of </a:t>
            </a:r>
            <a:r>
              <a:rPr lang="en-US" dirty="0" smtClean="0">
                <a:sym typeface="Symbol"/>
              </a:rPr>
              <a:t></a:t>
            </a:r>
            <a:r>
              <a:rPr lang="en-US" i="1" dirty="0" smtClean="0">
                <a:sym typeface="Symbol"/>
              </a:rPr>
              <a:t>ABC</a:t>
            </a:r>
            <a:r>
              <a:rPr lang="en-US" dirty="0" smtClean="0">
                <a:sym typeface="Symbol"/>
              </a:rPr>
              <a:t> to the nearest tenth.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6075" y="2627290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1918952" y="1893195"/>
            <a:ext cx="1210614" cy="184167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56965" y="2650901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9083" y="3719848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41810" y="1481070"/>
            <a:ext cx="44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05568" y="3591058"/>
            <a:ext cx="44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86638" y="3552422"/>
            <a:ext cx="44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CW: p. </a:t>
            </a:r>
            <a:r>
              <a:rPr lang="en-US" sz="3600" smtClean="0"/>
              <a:t>313 </a:t>
            </a:r>
            <a:r>
              <a:rPr lang="en-US" sz="3600" smtClean="0"/>
              <a:t>1-10, 13</a:t>
            </a:r>
            <a:endParaRPr lang="en-US" sz="3600" dirty="0" smtClean="0"/>
          </a:p>
          <a:p>
            <a:r>
              <a:rPr lang="en-US" sz="3600" dirty="0" smtClean="0"/>
              <a:t>HW: p. 314-316 2-22 even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337</TotalTime>
  <Words>184</Words>
  <Application>Microsoft Office PowerPoint</Application>
  <PresentationFormat>On-screen Show (4:3)</PresentationFormat>
  <Paragraphs>93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Trigonometry</vt:lpstr>
      <vt:lpstr>The Sine and Cosine ratios SOHCAH </vt:lpstr>
      <vt:lpstr>sohcahtoa</vt:lpstr>
      <vt:lpstr>ExAMPLES: find the following ratios</vt:lpstr>
      <vt:lpstr>PowerPoint Presentation</vt:lpstr>
      <vt:lpstr>Practice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Lillian M Rogers</dc:creator>
  <cp:lastModifiedBy>Lillian M Rogers</cp:lastModifiedBy>
  <cp:revision>41</cp:revision>
  <dcterms:created xsi:type="dcterms:W3CDTF">2009-02-24T21:25:26Z</dcterms:created>
  <dcterms:modified xsi:type="dcterms:W3CDTF">2012-02-07T12:58:45Z</dcterms:modified>
</cp:coreProperties>
</file>