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8-5 The Tangent 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Tangent ratio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triangle trigonometry</a:t>
            </a:r>
          </a:p>
          <a:p>
            <a:r>
              <a:rPr lang="en-US" dirty="0" smtClean="0"/>
              <a:t>Three ratios:</a:t>
            </a:r>
          </a:p>
          <a:p>
            <a:pPr lvl="1"/>
            <a:r>
              <a:rPr lang="en-US" dirty="0" smtClean="0"/>
              <a:t>Tangent of an angle (</a:t>
            </a:r>
            <a:r>
              <a:rPr lang="en-US" dirty="0" err="1" smtClean="0"/>
              <a:t>tanA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Sine of an angle (</a:t>
            </a:r>
            <a:r>
              <a:rPr lang="en-US" dirty="0" err="1" smtClean="0"/>
              <a:t>sinA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Cosine of an angle (</a:t>
            </a:r>
            <a:r>
              <a:rPr lang="en-US" dirty="0" err="1" smtClean="0"/>
              <a:t>cosA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Tangent of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i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(one of the acute angles)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2133600" y="4648200"/>
            <a:ext cx="2743200" cy="1143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5638800"/>
            <a:ext cx="1524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080986" y="50787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opposite leg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579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adjacent leg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/>
      <p:bldP spid="7" grpId="0"/>
      <p:bldP spid="8" grpId="0"/>
      <p:bldP spid="9" grpId="0" build="allAtOnce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 of angle </a:t>
            </a:r>
            <a:r>
              <a:rPr lang="en-US" i="1" dirty="0" smtClean="0"/>
              <a:t>A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396240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2133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leg opposite </a:t>
                      </a:r>
                      <a:r>
                        <a:rPr lang="en-US" dirty="0" smtClean="0">
                          <a:sym typeface="Symbol"/>
                        </a:rPr>
                        <a:t></a:t>
                      </a:r>
                      <a:r>
                        <a:rPr lang="en-US" i="1" dirty="0" smtClean="0">
                          <a:sym typeface="Symbol"/>
                        </a:rPr>
                        <a:t>A</a:t>
                      </a:r>
                      <a:r>
                        <a:rPr lang="en-US" dirty="0" smtClean="0">
                          <a:sym typeface="Symbol"/>
                        </a:rPr>
                        <a:t> 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tangent of </a:t>
                      </a:r>
                      <a:r>
                        <a:rPr lang="en-US" dirty="0" smtClean="0">
                          <a:sym typeface="Symbol"/>
                        </a:rPr>
                        <a:t></a:t>
                      </a:r>
                      <a:r>
                        <a:rPr lang="en-US" i="1" dirty="0" smtClean="0">
                          <a:sym typeface="Symbol"/>
                        </a:rPr>
                        <a:t>A</a:t>
                      </a:r>
                      <a:r>
                        <a:rPr lang="en-US" dirty="0" smtClean="0"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leg adjacent to </a:t>
                      </a:r>
                      <a:r>
                        <a:rPr lang="en-US" dirty="0" smtClean="0">
                          <a:sym typeface="Symbol"/>
                        </a:rPr>
                        <a:t></a:t>
                      </a:r>
                      <a:r>
                        <a:rPr lang="en-US" i="1" dirty="0" smtClean="0">
                          <a:sym typeface="Symbol"/>
                        </a:rPr>
                        <a:t>A</a:t>
                      </a:r>
                      <a:r>
                        <a:rPr lang="en-US" dirty="0" smtClean="0">
                          <a:sym typeface="Symbol"/>
                        </a:rPr>
                        <a:t> </a:t>
                      </a:r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ight Triangle 3"/>
          <p:cNvSpPr/>
          <p:nvPr/>
        </p:nvSpPr>
        <p:spPr>
          <a:xfrm flipH="1">
            <a:off x="3352800" y="3048000"/>
            <a:ext cx="2743200" cy="1143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4038600"/>
            <a:ext cx="1524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adjacent leg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3429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opposite leg</a:t>
            </a:r>
            <a:endParaRPr lang="en-US" dirty="0"/>
          </a:p>
        </p:txBody>
      </p:sp>
      <p:sp>
        <p:nvSpPr>
          <p:cNvPr id="3" name="Arc 2"/>
          <p:cNvSpPr/>
          <p:nvPr/>
        </p:nvSpPr>
        <p:spPr>
          <a:xfrm>
            <a:off x="3833446" y="3974123"/>
            <a:ext cx="128954" cy="206829"/>
          </a:xfrm>
          <a:prstGeom prst="arc">
            <a:avLst>
              <a:gd name="adj1" fmla="val 16200000"/>
              <a:gd name="adj2" fmla="val 4780537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ExAMPLES</a:t>
            </a:r>
            <a:r>
              <a:rPr lang="en-US" dirty="0" smtClean="0"/>
              <a:t>: find the following ratios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tan </a:t>
            </a:r>
            <a:r>
              <a:rPr lang="en-US" i="1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tan </a:t>
            </a:r>
            <a:r>
              <a:rPr lang="en-US" i="1" dirty="0" smtClean="0"/>
              <a:t>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tan 30</a:t>
            </a:r>
            <a:r>
              <a:rPr lang="en-US" dirty="0" smtClean="0">
                <a:latin typeface="Cambria Math"/>
                <a:ea typeface="Cambria Math"/>
              </a:rPr>
              <a:t>°</a:t>
            </a: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Cambria Math"/>
              </a:rPr>
              <a:t>Find tan 60</a:t>
            </a:r>
            <a:r>
              <a:rPr lang="en-US" dirty="0" smtClean="0">
                <a:latin typeface="Cambria Math"/>
                <a:ea typeface="Cambria Math"/>
              </a:rPr>
              <a:t>°</a:t>
            </a:r>
            <a:endParaRPr lang="en-US" dirty="0" smtClean="0">
              <a:ea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40375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48300" y="2171700"/>
            <a:ext cx="1238250" cy="2360057"/>
            <a:chOff x="5448300" y="2171700"/>
            <a:chExt cx="1238250" cy="2360057"/>
          </a:xfrm>
        </p:grpSpPr>
        <p:sp>
          <p:nvSpPr>
            <p:cNvPr id="15" name="Right Triangle 14"/>
            <p:cNvSpPr/>
            <p:nvPr/>
          </p:nvSpPr>
          <p:spPr>
            <a:xfrm rot="16200000">
              <a:off x="4876800" y="2743200"/>
              <a:ext cx="2057400" cy="9144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0775" y="4067175"/>
              <a:ext cx="152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72175" y="2838450"/>
              <a:ext cx="7143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r>
                <a:rPr lang="en-US" sz="1400" dirty="0" smtClean="0">
                  <a:latin typeface="Cambria Math"/>
                  <a:ea typeface="Cambria Math"/>
                </a:rPr>
                <a:t>°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00725" y="416242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5800" y="2882918"/>
            <a:ext cx="2955071" cy="1841482"/>
            <a:chOff x="685800" y="2882918"/>
            <a:chExt cx="2955071" cy="1841482"/>
          </a:xfrm>
        </p:grpSpPr>
        <p:grpSp>
          <p:nvGrpSpPr>
            <p:cNvPr id="9" name="Group 8"/>
            <p:cNvGrpSpPr/>
            <p:nvPr/>
          </p:nvGrpSpPr>
          <p:grpSpPr>
            <a:xfrm rot="9067301">
              <a:off x="1129760" y="3657600"/>
              <a:ext cx="1905000" cy="1066800"/>
              <a:chOff x="990600" y="2667000"/>
              <a:chExt cx="1905000" cy="1066800"/>
            </a:xfrm>
          </p:grpSpPr>
          <p:sp>
            <p:nvSpPr>
              <p:cNvPr id="7" name="Right Triangle 6"/>
              <p:cNvSpPr/>
              <p:nvPr/>
            </p:nvSpPr>
            <p:spPr>
              <a:xfrm>
                <a:off x="990600" y="2667000"/>
                <a:ext cx="1905000" cy="10668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990600" y="3581400"/>
                <a:ext cx="1524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85800" y="40259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X</a:t>
              </a:r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4600" y="28829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Z</a:t>
              </a:r>
              <a:endParaRPr lang="en-US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78871" y="341446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03554" y="342189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940" y="415787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" y="270455"/>
            <a:ext cx="8748215" cy="677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of trigonometric </a:t>
            </a:r>
            <a:r>
              <a:rPr lang="en-US" dirty="0" smtClean="0"/>
              <a:t>ratios (p. 311)</a:t>
            </a:r>
            <a:endParaRPr lang="en-US" dirty="0"/>
          </a:p>
        </p:txBody>
      </p:sp>
      <p:pic>
        <p:nvPicPr>
          <p:cNvPr id="4" name="Content Placeholder 3" descr="trigtab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9149" y="1030175"/>
            <a:ext cx="3432089" cy="5425368"/>
          </a:xfrm>
        </p:spPr>
      </p:pic>
      <p:pic>
        <p:nvPicPr>
          <p:cNvPr id="5" name="Picture 4" descr="calculato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049" y="1777889"/>
            <a:ext cx="3531090" cy="3531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0913"/>
            <a:ext cx="7239000" cy="5914823"/>
          </a:xfrm>
        </p:spPr>
        <p:txBody>
          <a:bodyPr/>
          <a:lstStyle/>
          <a:p>
            <a:r>
              <a:rPr lang="en-US" dirty="0" smtClean="0"/>
              <a:t>Find the value of </a:t>
            </a:r>
            <a:r>
              <a:rPr lang="en-US" i="1" dirty="0" smtClean="0"/>
              <a:t>y</a:t>
            </a:r>
            <a:r>
              <a:rPr lang="en-US" dirty="0" smtClean="0"/>
              <a:t> to the nearest tenth.</a:t>
            </a: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flipH="1">
            <a:off x="4778062" y="1481070"/>
            <a:ext cx="1481070" cy="18803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40191" y="3129566"/>
            <a:ext cx="218941" cy="2318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6851" y="3039415"/>
            <a:ext cx="8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56</a:t>
            </a:r>
            <a:r>
              <a:rPr lang="en-US" dirty="0" smtClean="0">
                <a:latin typeface="Cambria"/>
                <a:sym typeface="Symbol"/>
              </a:rPr>
              <a:t>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16828" y="3384998"/>
            <a:ext cx="8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82744" y="2290294"/>
            <a:ext cx="8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186"/>
            <a:ext cx="7239000" cy="58375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grade of a road is the ratio of its rise to its run and is usually given as a decimal or percent. Find the angle that the road makes with the horizontal if its grade is 4%.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3013656" y="3387144"/>
            <a:ext cx="2859110" cy="695459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98523" y="36189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0608" y="40804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97122" y="377136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>
                <a:sym typeface="Symbol"/>
              </a:rPr>
              <a:t></a:t>
            </a:r>
            <a:endParaRPr lang="en-US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17429" y="2897746"/>
            <a:ext cx="1738651" cy="614031"/>
            <a:chOff x="1004551" y="2897746"/>
            <a:chExt cx="1738651" cy="614031"/>
          </a:xfrm>
        </p:grpSpPr>
        <p:sp>
          <p:nvSpPr>
            <p:cNvPr id="9" name="TextBox 8"/>
            <p:cNvSpPr txBox="1"/>
            <p:nvPr/>
          </p:nvSpPr>
          <p:spPr>
            <a:xfrm>
              <a:off x="1004551" y="3039414"/>
              <a:ext cx="1094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grade =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28802" y="289774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rise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8801" y="314244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run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18952" y="3219718"/>
              <a:ext cx="347730" cy="0"/>
            </a:xfrm>
            <a:custGeom>
              <a:avLst/>
              <a:gdLst>
                <a:gd name="connsiteX0" fmla="*/ 0 w 347730"/>
                <a:gd name="connsiteY0" fmla="*/ 0 h 0"/>
                <a:gd name="connsiteX1" fmla="*/ 347730 w 3477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7730">
                  <a:moveTo>
                    <a:pt x="0" y="0"/>
                  </a:moveTo>
                  <a:lnTo>
                    <a:pt x="347730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047741" y="479094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</a:t>
            </a:r>
            <a:r>
              <a:rPr lang="en-US" i="1" dirty="0" smtClean="0"/>
              <a:t>x</a:t>
            </a:r>
            <a:r>
              <a:rPr lang="en-US" dirty="0" smtClean="0">
                <a:sym typeface="Symbol"/>
              </a:rPr>
              <a:t> = 0.0400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CW: p. 306 </a:t>
            </a:r>
            <a:r>
              <a:rPr lang="en-US" sz="3600" dirty="0" smtClean="0"/>
              <a:t>1-9, p. </a:t>
            </a:r>
            <a:r>
              <a:rPr lang="en-US" sz="3600" dirty="0" smtClean="0"/>
              <a:t>309, 19</a:t>
            </a:r>
            <a:endParaRPr lang="en-US" sz="3600" dirty="0" smtClean="0"/>
          </a:p>
          <a:p>
            <a:r>
              <a:rPr lang="en-US" sz="3600" dirty="0" smtClean="0"/>
              <a:t>HW: p. 308-310  2-26 even, 29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206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Trigonometry</vt:lpstr>
      <vt:lpstr>The Tangent ratio </vt:lpstr>
      <vt:lpstr>Tangent of angle A</vt:lpstr>
      <vt:lpstr>ExAMPLES: find the following ratios</vt:lpstr>
      <vt:lpstr>Table of trigonometric ratios (p. 311)</vt:lpstr>
      <vt:lpstr>PowerPoint Presentation</vt:lpstr>
      <vt:lpstr>PowerPoint Presentation</vt:lpstr>
      <vt:lpstr>Practice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Lillian M Rogers</dc:creator>
  <cp:lastModifiedBy>Lillian M Rogers</cp:lastModifiedBy>
  <cp:revision>27</cp:revision>
  <dcterms:created xsi:type="dcterms:W3CDTF">2009-02-24T21:25:26Z</dcterms:created>
  <dcterms:modified xsi:type="dcterms:W3CDTF">2012-02-06T13:22:46Z</dcterms:modified>
</cp:coreProperties>
</file>